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5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6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79" r:id="rId3"/>
    <p:sldId id="380" r:id="rId4"/>
    <p:sldId id="328" r:id="rId5"/>
    <p:sldId id="275" r:id="rId6"/>
    <p:sldId id="371" r:id="rId7"/>
    <p:sldId id="377" r:id="rId8"/>
    <p:sldId id="382" r:id="rId9"/>
    <p:sldId id="326" r:id="rId10"/>
    <p:sldId id="381" r:id="rId11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9E6"/>
    <a:srgbClr val="00FF00"/>
    <a:srgbClr val="FEF472"/>
    <a:srgbClr val="009A46"/>
    <a:srgbClr val="B9B9B7"/>
    <a:srgbClr val="99FF33"/>
    <a:srgbClr val="13F9CD"/>
    <a:srgbClr val="52B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7829" autoAdjust="0"/>
  </p:normalViewPr>
  <p:slideViewPr>
    <p:cSldViewPr>
      <p:cViewPr varScale="1">
        <p:scale>
          <a:sx n="113" d="100"/>
          <a:sy n="113" d="100"/>
        </p:scale>
        <p:origin x="15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60;&#1054;%2020018\&#1073;&#1102;&#1076;&#1078;&#1077;&#1090;%202019-2021\&#1082;%20&#1073;&#1102;&#1076;&#1078;&#1077;&#1090;&#1091;%20&#1087;&#1086;&#1103;&#1089;&#1085;\&#1087;&#1088;&#1077;&#1079;&#1077;&#1085;&#1090;&#1072;&#1094;&#1080;&#1103;\&#1056;&#1072;&#1089;&#1095;&#1077;&#1090;&#1099;%20&#1076;&#1083;&#1103;%20&#1073;&#1102;&#1076;&#1078;&#1077;&#1090;&#1072;%202019-2021%20&#1080;&#1079;&#1084;&#1077;&#1085;%20&#1076;&#1083;&#1103;%20&#1055;&#1088;&#1077;&#1079;&#1077;&#1085;&#1090;&#1072;&#1094;&#1080;&#1080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60;&#1054;%2020018\&#1073;&#1102;&#1076;&#1078;&#1077;&#1090;%202019-2021\&#1082;%20&#1073;&#1102;&#1076;&#1078;&#1077;&#1090;&#1091;%20&#1087;&#1086;&#1103;&#1089;&#1085;\&#1087;&#1088;&#1077;&#1079;&#1077;&#1085;&#1090;&#1072;&#1094;&#1080;&#1103;\&#1056;&#1072;&#1089;&#1095;&#1077;&#1090;&#1099;%20&#1076;&#1083;&#1103;%20&#1073;&#1102;&#1076;&#1078;&#1077;&#1090;&#1072;%202019-2021%20&#1080;&#1079;&#1084;&#1077;&#1085;%20&#1076;&#1083;&#1103;%20&#1055;&#1088;&#1077;&#1079;&#1077;&#1085;&#1090;&#1072;&#1094;&#1080;&#1080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60;&#1054;%2020018\&#1073;&#1102;&#1076;&#1078;&#1077;&#1090;%202019-2021\&#1082;%20&#1073;&#1102;&#1076;&#1078;&#1077;&#1090;&#1091;%20&#1087;&#1086;&#1103;&#1089;&#1085;\&#1087;&#1088;&#1077;&#1079;&#1077;&#1085;&#1090;&#1072;&#1094;&#1080;&#1103;\&#1056;&#1072;&#1089;&#1095;&#1077;&#1090;&#1099;%20&#1076;&#1083;&#1103;%20&#1073;&#1102;&#1076;&#1078;&#1077;&#1090;&#1072;%202019-2021%20&#1080;&#1079;&#1084;&#1077;&#1085;%20&#1076;&#1083;&#1103;%20&#1055;&#1088;&#1077;&#1079;&#1077;&#1085;&#1090;&#1072;&#1094;&#1080;&#1080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60;&#1054;%2020018\&#1073;&#1102;&#1076;&#1078;&#1077;&#1090;%202019-2021\&#1082;%20&#1073;&#1102;&#1076;&#1078;&#1077;&#1090;&#1091;%20&#1087;&#1086;&#1103;&#1089;&#1085;\&#1087;&#1088;&#1077;&#1079;&#1077;&#1085;&#1090;&#1072;&#1094;&#1080;&#1103;\&#1056;&#1072;&#1089;&#1095;&#1077;&#1090;&#1099;%20&#1076;&#1083;&#1103;%20&#1073;&#1102;&#1076;&#1078;&#1077;&#1090;&#1072;%202019-2021%20&#1080;&#1079;&#1084;&#1077;&#1085;%20&#1076;&#1083;&#1103;%20&#1055;&#1088;&#1077;&#1079;&#1077;&#1085;&#1090;&#1072;&#1094;&#1080;&#1080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60;&#1054;%2020018\&#1073;&#1102;&#1076;&#1078;&#1077;&#1090;%202019-2021\&#1082;%20&#1073;&#1102;&#1076;&#1078;&#1077;&#1090;&#1091;%20&#1087;&#1086;&#1103;&#1089;&#1085;\&#1087;&#1088;&#1077;&#1079;&#1077;&#1085;&#1090;&#1072;&#1094;&#1080;&#1103;\&#1056;&#1072;&#1089;&#1095;&#1077;&#1090;&#1099;%20&#1076;&#1083;&#1103;%20&#1073;&#1102;&#1076;&#1078;&#1077;&#1090;&#1072;%202019-2021%20&#1080;&#1079;&#1084;&#1077;&#1085;%20&#1076;&#1083;&#1103;%20&#1055;&#1088;&#1077;&#1079;&#1077;&#1085;&#1090;&#1072;&#1094;&#1080;&#1080;.xls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60;&#1054;%2020018\&#1073;&#1102;&#1076;&#1078;&#1077;&#1090;%202019-2021\&#1087;&#1088;&#1077;&#1079;&#1077;&#1085;&#1090;&#1072;&#1094;&#1080;&#1103;\&#1056;&#1072;&#1089;&#1095;&#1077;&#1090;&#1099;%20&#1076;&#1083;&#1103;%20&#1073;&#1102;&#1076;&#1078;&#1077;&#1090;&#1072;%202014-2017%20&#1080;&#1079;&#1084;&#1077;&#1085;%20&#1076;&#1083;&#1103;%20&#1055;&#1088;&#1077;&#1079;&#1077;&#1085;&#1090;&#1072;&#1094;&#1080;&#1080;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60;&#1054;%2020018\&#1073;&#1102;&#1076;&#1078;&#1077;&#1090;%202019-2021\&#1087;&#1088;&#1077;&#1079;&#1077;&#1085;&#1090;&#1072;&#1094;&#1080;&#1103;\&#1056;&#1072;&#1089;&#1095;&#1077;&#1090;&#1099;%20&#1076;&#1083;&#1103;%20&#1073;&#1102;&#1076;&#1078;&#1077;&#1090;&#1072;%202014-2017%20&#1080;&#1079;&#1084;&#1077;&#1085;%20&#1076;&#1083;&#1103;%20&#1055;&#1088;&#1077;&#1079;&#1077;&#1085;&#1090;&#1072;&#1094;&#1080;&#1080;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60;&#1054;%2020018\&#1073;&#1102;&#1076;&#1078;&#1077;&#1090;%202019-2021\&#1087;&#1088;&#1077;&#1079;&#1077;&#1085;&#1090;&#1072;&#1094;&#1080;&#1103;\&#1056;&#1072;&#1089;&#1095;&#1077;&#1090;&#1099;%20&#1076;&#1083;&#1103;%20&#1073;&#1102;&#1076;&#1078;&#1077;&#1090;&#1072;%202014-2017%20&#1080;&#1079;&#1084;&#1077;&#1085;%20&#1076;&#1083;&#1103;%20&#1055;&#1088;&#1077;&#1079;&#1077;&#1085;&#1090;&#1072;&#1094;&#1080;&#1080;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60;&#1054;%2020018\&#1073;&#1102;&#1076;&#1078;&#1077;&#1090;%202019-2021\&#1082;%20&#1073;&#1102;&#1076;&#1078;&#1077;&#1090;&#1091;%20&#1087;&#1086;&#1103;&#1089;&#1085;\&#1087;&#1088;&#1077;&#1079;&#1077;&#1085;&#1090;&#1072;&#1094;&#1080;&#1103;\&#1056;&#1072;&#1089;&#1095;&#1077;&#1090;&#1099;%20&#1076;&#1083;&#1103;%20&#1073;&#1102;&#1076;&#1078;&#1077;&#1090;&#1072;%202019-2021%20&#1080;&#1079;&#1084;&#1077;&#1085;%20&#1076;&#1083;&#1103;%20&#1055;&#1088;&#1077;&#1079;&#1077;&#1085;&#1090;&#1072;&#1094;&#1080;&#1080;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60;&#1054;%2020018\&#1073;&#1102;&#1076;&#1078;&#1077;&#1090;%202019-2021\&#1082;%20&#1073;&#1102;&#1076;&#1078;&#1077;&#1090;&#1091;%20&#1087;&#1086;&#1103;&#1089;&#1085;\&#1087;&#1088;&#1077;&#1079;&#1077;&#1085;&#1090;&#1072;&#1094;&#1080;&#1103;\&#1056;&#1072;&#1089;&#1095;&#1077;&#1090;&#1099;%20&#1076;&#1083;&#1103;%20&#1073;&#1102;&#1076;&#1078;&#1077;&#1090;&#1072;%202019-2021%20&#1080;&#1079;&#1084;&#1077;&#1085;%20&#1076;&#1083;&#1103;%20&#1055;&#1088;&#1077;&#1079;&#1077;&#1085;&#1090;&#1072;&#1094;&#1080;&#1080;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60;&#1054;%2020018\&#1073;&#1102;&#1076;&#1078;&#1077;&#1090;%202019-2021\&#1082;%20&#1073;&#1102;&#1076;&#1078;&#1077;&#1090;&#1091;%20&#1087;&#1086;&#1103;&#1089;&#1085;\&#1087;&#1088;&#1077;&#1079;&#1077;&#1085;&#1090;&#1072;&#1094;&#1080;&#1103;\&#1056;&#1072;&#1089;&#1095;&#1077;&#1090;&#1099;%20&#1076;&#1083;&#1103;%20&#1073;&#1102;&#1076;&#1078;&#1077;&#1090;&#1072;%202019-2021%20&#1080;&#1079;&#1084;&#1077;&#1085;%20&#1076;&#1083;&#1103;%20&#1055;&#1088;&#1077;&#1079;&#1077;&#1085;&#1090;&#1072;&#1094;&#1080;&#1080;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60;&#1054;%2020018\&#1073;&#1102;&#1076;&#1078;&#1077;&#1090;%202019-2021\&#1087;&#1088;&#1077;&#1079;&#1077;&#1085;&#1090;&#1072;&#1094;&#1080;&#1103;\&#1056;&#1072;&#1089;&#1095;&#1077;&#1090;&#1099;%20&#1076;&#1083;&#1103;%20&#1073;&#1102;&#1076;&#1078;&#1077;&#1090;&#1072;%202014-2017%20&#1080;&#1079;&#1084;&#1077;&#1085;%20&#1076;&#1083;&#1103;%20&#1055;&#1088;&#1077;&#1079;&#1077;&#1085;&#1090;&#1072;&#1094;&#1080;&#1080;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60;&#1054;%2020018\&#1073;&#1102;&#1076;&#1078;&#1077;&#1090;%202019-2021\&#1087;&#1088;&#1077;&#1079;&#1077;&#1085;&#1090;&#1072;&#1094;&#1080;&#1103;\&#1056;&#1072;&#1089;&#1095;&#1077;&#1090;&#1099;%20&#1076;&#1083;&#1103;%20&#1073;&#1102;&#1076;&#1078;&#1077;&#1090;&#1072;%202014-2017%20&#1080;&#1079;&#1084;&#1077;&#1085;%20&#1076;&#1083;&#1103;%20&#1055;&#1088;&#1077;&#1079;&#1077;&#1085;&#1090;&#1072;&#1094;&#1080;&#1080;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60;&#1054;%2020018\&#1073;&#1102;&#1076;&#1078;&#1077;&#1090;%202019-2021\&#1087;&#1088;&#1077;&#1079;&#1077;&#1085;&#1090;&#1072;&#1094;&#1080;&#1103;\&#1056;&#1072;&#1089;&#1095;&#1077;&#1090;&#1099;%20&#1076;&#1083;&#1103;%20&#1073;&#1102;&#1076;&#1078;&#1077;&#1090;&#1072;%202014-2017%20&#1080;&#1079;&#1084;&#1077;&#1085;%20&#1076;&#1083;&#1103;%20&#1055;&#1088;&#1077;&#1079;&#1077;&#1085;&#1090;&#1072;&#1094;&#1080;&#1080;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60;&#1054;%2020018\&#1073;&#1102;&#1076;&#1078;&#1077;&#1090;%202019-2021\&#1082;%20&#1073;&#1102;&#1076;&#1078;&#1077;&#1090;&#1091;%20&#1087;&#1086;&#1103;&#1089;&#1085;\&#1087;&#1088;&#1077;&#1079;&#1077;&#1085;&#1090;&#1072;&#1094;&#1080;&#1103;\&#1056;&#1072;&#1089;&#1095;&#1077;&#1090;&#1099;%20&#1076;&#1083;&#1103;%20&#1073;&#1102;&#1076;&#1078;&#1077;&#1090;&#1072;%202019-2021%20&#1080;&#1079;&#1084;&#1077;&#1085;%20&#1076;&#1083;&#1103;%20&#1055;&#1088;&#1077;&#1079;&#1077;&#1085;&#1090;&#1072;&#1094;&#1080;&#1080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60;&#1054;%2020018\&#1073;&#1102;&#1076;&#1078;&#1077;&#1090;%202019-2021\&#1082;%20&#1073;&#1102;&#1076;&#1078;&#1077;&#1090;&#1091;%20&#1087;&#1086;&#1103;&#1089;&#1085;\&#1087;&#1088;&#1077;&#1079;&#1077;&#1085;&#1090;&#1072;&#1094;&#1080;&#1103;\&#1056;&#1072;&#1089;&#1095;&#1077;&#1090;&#1099;%20&#1076;&#1083;&#1103;%20&#1073;&#1102;&#1076;&#1078;&#1077;&#1090;&#1072;%202019-2021%20&#1080;&#1079;&#1084;&#1077;&#1085;%20&#1076;&#1083;&#1103;%20&#1055;&#1088;&#1077;&#1079;&#1077;&#1085;&#1090;&#1072;&#1094;&#1080;&#1080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60;&#1054;%2020018\&#1073;&#1102;&#1076;&#1078;&#1077;&#1090;%202019-2021\&#1082;%20&#1073;&#1102;&#1076;&#1078;&#1077;&#1090;&#1091;%20&#1087;&#1086;&#1103;&#1089;&#1085;\&#1087;&#1088;&#1077;&#1079;&#1077;&#1085;&#1090;&#1072;&#1094;&#1080;&#1103;\&#1056;&#1072;&#1089;&#1095;&#1077;&#1090;&#1099;%20&#1076;&#1083;&#1103;%20&#1073;&#1102;&#1076;&#1078;&#1077;&#1090;&#1072;%202019-2021%20&#1080;&#1079;&#1084;&#1077;&#1085;%20&#1076;&#1083;&#1103;%20&#1055;&#1088;&#1077;&#1079;&#1077;&#1085;&#1090;&#1072;&#1094;&#1080;&#1080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60;&#1054;%2020018\&#1073;&#1102;&#1076;&#1078;&#1077;&#1090;%202019-2021\&#1082;%20&#1073;&#1102;&#1076;&#1078;&#1077;&#1090;&#1091;%20&#1087;&#1086;&#1103;&#1089;&#1085;\&#1087;&#1088;&#1077;&#1079;&#1077;&#1085;&#1090;&#1072;&#1094;&#1080;&#1103;\&#1056;&#1072;&#1089;&#1095;&#1077;&#1090;&#1099;%20&#1076;&#1083;&#1103;%20&#1073;&#1102;&#1076;&#1078;&#1077;&#1090;&#1072;%202019-2021%20&#1080;&#1079;&#1084;&#1077;&#1085;%20&#1076;&#1083;&#1103;%20&#1055;&#1088;&#1077;&#1079;&#1077;&#1085;&#1090;&#1072;&#1094;&#1080;&#1080;.xls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60;&#1054;%2020018\&#1073;&#1102;&#1076;&#1078;&#1077;&#1090;%202019-2021\&#1087;&#1088;&#1077;&#1079;&#1077;&#1085;&#1090;&#1072;&#1094;&#1080;&#1103;\&#1056;&#1072;&#1089;&#1095;&#1077;&#1090;&#1099;%20&#1076;&#1083;&#1103;%20&#1073;&#1102;&#1076;&#1078;&#1077;&#1090;&#1072;%202014-2017%20&#1080;&#1079;&#1084;&#1077;&#1085;%20&#1076;&#1083;&#1103;%20&#1055;&#1088;&#1077;&#1079;&#1077;&#1085;&#1090;&#1072;&#1094;&#1080;&#1080;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377206237616268E-2"/>
          <c:y val="6.7629122289715571E-2"/>
          <c:w val="0.96462276913356904"/>
          <c:h val="0.869942191107894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'2019-2021'!$C$9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cat>
            <c:strRef>
              <c:f>'2019-2021'!$D$8:$I$8</c:f>
              <c:strCache>
                <c:ptCount val="6"/>
                <c:pt idx="0">
                  <c:v>2018 год</c:v>
                </c:pt>
                <c:pt idx="1">
                  <c:v> 2018 год (ожидаемая оценка исполнения)</c:v>
                </c:pt>
                <c:pt idx="2">
                  <c:v>2019 год</c:v>
                </c:pt>
                <c:pt idx="3">
                  <c:v>2020 год</c:v>
                </c:pt>
                <c:pt idx="5">
                  <c:v>2021 год</c:v>
                </c:pt>
              </c:strCache>
            </c:strRef>
          </c:cat>
          <c:val>
            <c:numRef>
              <c:f>'2019-2021'!$D$9:$I$9</c:f>
              <c:numCache>
                <c:formatCode>General</c:formatCode>
                <c:ptCount val="6"/>
                <c:pt idx="0">
                  <c:v>446869.48</c:v>
                </c:pt>
                <c:pt idx="1">
                  <c:v>446869.48</c:v>
                </c:pt>
                <c:pt idx="2" formatCode="#,##0.00">
                  <c:v>455281.59</c:v>
                </c:pt>
                <c:pt idx="3">
                  <c:v>433121.57</c:v>
                </c:pt>
                <c:pt idx="5" formatCode="#,##0.00">
                  <c:v>420889.78</c:v>
                </c:pt>
              </c:numCache>
            </c:numRef>
          </c:val>
        </c:ser>
        <c:ser>
          <c:idx val="1"/>
          <c:order val="1"/>
          <c:tx>
            <c:strRef>
              <c:f>'2019-2021'!$C$10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cat>
            <c:strRef>
              <c:f>'2019-2021'!$D$8:$I$8</c:f>
              <c:strCache>
                <c:ptCount val="6"/>
                <c:pt idx="0">
                  <c:v>2018 год</c:v>
                </c:pt>
                <c:pt idx="1">
                  <c:v> 2018 год (ожидаемая оценка исполнения)</c:v>
                </c:pt>
                <c:pt idx="2">
                  <c:v>2019 год</c:v>
                </c:pt>
                <c:pt idx="3">
                  <c:v>2020 год</c:v>
                </c:pt>
                <c:pt idx="5">
                  <c:v>2021 год</c:v>
                </c:pt>
              </c:strCache>
            </c:strRef>
          </c:cat>
          <c:val>
            <c:numRef>
              <c:f>'2019-2021'!$D$10:$I$10</c:f>
              <c:numCache>
                <c:formatCode>General</c:formatCode>
                <c:ptCount val="6"/>
                <c:pt idx="0">
                  <c:v>447555.23</c:v>
                </c:pt>
                <c:pt idx="1">
                  <c:v>447555.23</c:v>
                </c:pt>
                <c:pt idx="2">
                  <c:v>455281.59</c:v>
                </c:pt>
                <c:pt idx="3" formatCode="#,##0.00">
                  <c:v>441421.57</c:v>
                </c:pt>
                <c:pt idx="5" formatCode="#,##0.00">
                  <c:v>429389.78</c:v>
                </c:pt>
              </c:numCache>
            </c:numRef>
          </c:val>
        </c:ser>
        <c:ser>
          <c:idx val="2"/>
          <c:order val="2"/>
          <c:tx>
            <c:strRef>
              <c:f>'2019-2021'!$C$11</c:f>
              <c:strCache>
                <c:ptCount val="1"/>
                <c:pt idx="0">
                  <c:v>Дефицит/профицит</c:v>
                </c:pt>
              </c:strCache>
            </c:strRef>
          </c:tx>
          <c:invertIfNegative val="0"/>
          <c:cat>
            <c:strRef>
              <c:f>'2019-2021'!$D$8:$I$8</c:f>
              <c:strCache>
                <c:ptCount val="6"/>
                <c:pt idx="0">
                  <c:v>2018 год</c:v>
                </c:pt>
                <c:pt idx="1">
                  <c:v> 2018 год (ожидаемая оценка исполнения)</c:v>
                </c:pt>
                <c:pt idx="2">
                  <c:v>2019 год</c:v>
                </c:pt>
                <c:pt idx="3">
                  <c:v>2020 год</c:v>
                </c:pt>
                <c:pt idx="5">
                  <c:v>2021 год</c:v>
                </c:pt>
              </c:strCache>
            </c:strRef>
          </c:cat>
          <c:val>
            <c:numRef>
              <c:f>'2019-2021'!$D$11:$I$11</c:f>
              <c:numCache>
                <c:formatCode>#,##0.0</c:formatCode>
                <c:ptCount val="6"/>
                <c:pt idx="0" formatCode="General">
                  <c:v>-685.75</c:v>
                </c:pt>
                <c:pt idx="1">
                  <c:v>-685.75</c:v>
                </c:pt>
                <c:pt idx="2">
                  <c:v>0</c:v>
                </c:pt>
                <c:pt idx="3">
                  <c:v>-8300</c:v>
                </c:pt>
                <c:pt idx="4">
                  <c:v>0</c:v>
                </c:pt>
                <c:pt idx="5">
                  <c:v>-8500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562120"/>
        <c:axId val="202562504"/>
      </c:barChart>
      <c:catAx>
        <c:axId val="20256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02562504"/>
        <c:crosses val="autoZero"/>
        <c:auto val="1"/>
        <c:lblAlgn val="ctr"/>
        <c:lblOffset val="100"/>
        <c:noMultiLvlLbl val="0"/>
      </c:catAx>
      <c:valAx>
        <c:axId val="202562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2562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9853556245658972"/>
          <c:y val="0.8884227103191048"/>
          <c:w val="0.55979724322864677"/>
          <c:h val="8.6316065754938553E-2"/>
        </c:manualLayout>
      </c:layout>
      <c:overlay val="0"/>
      <c:txPr>
        <a:bodyPr rot="0" vert="horz"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1225685331000291"/>
          <c:y val="4.7883447386426518E-2"/>
        </c:manualLayout>
      </c:layout>
      <c:overlay val="0"/>
      <c:txPr>
        <a:bodyPr/>
        <a:lstStyle/>
        <a:p>
          <a:pPr>
            <a:defRPr sz="1400" b="1" u="sng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030051799081E-2"/>
          <c:y val="5.214539998874973E-3"/>
          <c:w val="0.44912927550722825"/>
          <c:h val="0.67840645300009184"/>
        </c:manualLayout>
      </c:layout>
      <c:pie3DChart>
        <c:varyColors val="1"/>
        <c:ser>
          <c:idx val="0"/>
          <c:order val="0"/>
          <c:tx>
            <c:strRef>
              <c:f>'2019-2021'!$J$60:$K$60</c:f>
              <c:strCache>
                <c:ptCount val="1"/>
                <c:pt idx="0">
                  <c:v>2018 год</c:v>
                </c:pt>
              </c:strCache>
            </c:strRef>
          </c:tx>
          <c:explosion val="5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'2019-2021'!$D$91:$D$136</c:f>
              <c:strCache>
                <c:ptCount val="11"/>
                <c:pt idx="0">
                  <c:v>Общегосударственные вопросы, всего, в том числе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деятельность, всего, в том числе</c:v>
                </c:pt>
                <c:pt idx="3">
                  <c:v>Национальная экономика</c:v>
                </c:pt>
                <c:pt idx="4">
                  <c:v>Жилищно-коммунальное хозяйство, всего  в том числе</c:v>
                </c:pt>
                <c:pt idx="5">
                  <c:v>Охрана окружающей среды</c:v>
                </c:pt>
                <c:pt idx="6">
                  <c:v>Образование, всего, в том числе</c:v>
                </c:pt>
                <c:pt idx="7">
                  <c:v>Культура, кинематография всего, в том числе</c:v>
                </c:pt>
                <c:pt idx="8">
                  <c:v>Социальная политика всего, в том числе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</c:strCache>
            </c:strRef>
          </c:cat>
          <c:val>
            <c:numRef>
              <c:f>'2019-2021'!$E$91:$E$136</c:f>
              <c:numCache>
                <c:formatCode>#,##0.00,</c:formatCode>
                <c:ptCount val="11"/>
                <c:pt idx="0">
                  <c:v>67900624.609999999</c:v>
                </c:pt>
                <c:pt idx="1">
                  <c:v>317200</c:v>
                </c:pt>
                <c:pt idx="2">
                  <c:v>16511385.520000001</c:v>
                </c:pt>
                <c:pt idx="3">
                  <c:v>10762678.25</c:v>
                </c:pt>
                <c:pt idx="4">
                  <c:v>77796469.950000003</c:v>
                </c:pt>
                <c:pt idx="5">
                  <c:v>139999</c:v>
                </c:pt>
                <c:pt idx="6">
                  <c:v>207338932.00999999</c:v>
                </c:pt>
                <c:pt idx="7">
                  <c:v>8380119.29</c:v>
                </c:pt>
                <c:pt idx="8">
                  <c:v>20586366.880000003</c:v>
                </c:pt>
                <c:pt idx="9">
                  <c:v>33088872.260000002</c:v>
                </c:pt>
                <c:pt idx="10">
                  <c:v>4732586.8499999996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4156539103941369"/>
          <c:y val="2.8364518139959757E-2"/>
        </c:manualLayout>
      </c:layout>
      <c:overlay val="0"/>
      <c:txPr>
        <a:bodyPr/>
        <a:lstStyle/>
        <a:p>
          <a:pPr>
            <a:defRPr sz="1400" b="1" u="sng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055555555555558E-2"/>
          <c:y val="0.2223665791776028"/>
          <c:w val="0.6694444444444444"/>
          <c:h val="0.55572980460775734"/>
        </c:manualLayout>
      </c:layout>
      <c:pie3DChart>
        <c:varyColors val="1"/>
        <c:ser>
          <c:idx val="0"/>
          <c:order val="0"/>
          <c:tx>
            <c:strRef>
              <c:f>'2019-2021'!$D$32:$E$32</c:f>
              <c:strCache>
                <c:ptCount val="1"/>
                <c:pt idx="0">
                  <c:v>2020 год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'2019-2021'!$J$91:$J$136</c:f>
              <c:numCache>
                <c:formatCode>#,##0.00,</c:formatCode>
                <c:ptCount val="11"/>
                <c:pt idx="0">
                  <c:v>67077600.640000001</c:v>
                </c:pt>
                <c:pt idx="1">
                  <c:v>401600</c:v>
                </c:pt>
                <c:pt idx="2">
                  <c:v>16889559.23</c:v>
                </c:pt>
                <c:pt idx="3">
                  <c:v>11084267</c:v>
                </c:pt>
                <c:pt idx="4">
                  <c:v>63269078.899999999</c:v>
                </c:pt>
                <c:pt idx="5">
                  <c:v>60000</c:v>
                </c:pt>
                <c:pt idx="6">
                  <c:v>219006609.19</c:v>
                </c:pt>
                <c:pt idx="7">
                  <c:v>7124281.3899999997</c:v>
                </c:pt>
                <c:pt idx="8">
                  <c:v>20270000</c:v>
                </c:pt>
                <c:pt idx="9">
                  <c:v>31391902.530000001</c:v>
                </c:pt>
                <c:pt idx="10">
                  <c:v>4846666.79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1107164540876108"/>
          <c:y val="0.34105339999073325"/>
        </c:manualLayout>
      </c:layout>
      <c:overlay val="0"/>
      <c:txPr>
        <a:bodyPr/>
        <a:lstStyle/>
        <a:p>
          <a:pPr>
            <a:defRPr sz="1400" b="1" u="sng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317390849345335E-2"/>
          <c:y val="0.14568997879054074"/>
          <c:w val="0.54737514319900749"/>
          <c:h val="0.8543100212094592"/>
        </c:manualLayout>
      </c:layout>
      <c:pie3DChart>
        <c:varyColors val="1"/>
        <c:ser>
          <c:idx val="0"/>
          <c:order val="0"/>
          <c:tx>
            <c:strRef>
              <c:f>'2019-2021'!$F$32:$G$32</c:f>
              <c:strCache>
                <c:ptCount val="1"/>
                <c:pt idx="0">
                  <c:v>2021 год</c:v>
                </c:pt>
              </c:strCache>
            </c:strRef>
          </c:tx>
          <c:explosion val="26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'2019-2021'!$D$91:$D$136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</c:strCache>
            </c:strRef>
          </c:cat>
          <c:val>
            <c:numRef>
              <c:f>'2019-2021'!$M$91:$M$136</c:f>
              <c:numCache>
                <c:formatCode>#\ ##0.00\ </c:formatCode>
                <c:ptCount val="11"/>
                <c:pt idx="0">
                  <c:v>66899425.640000001</c:v>
                </c:pt>
                <c:pt idx="1">
                  <c:v>401600</c:v>
                </c:pt>
                <c:pt idx="2">
                  <c:v>16976099.23</c:v>
                </c:pt>
                <c:pt idx="3">
                  <c:v>11084931</c:v>
                </c:pt>
                <c:pt idx="4">
                  <c:v>62073201.75</c:v>
                </c:pt>
                <c:pt idx="5">
                  <c:v>60000</c:v>
                </c:pt>
                <c:pt idx="6">
                  <c:v>211135095.19</c:v>
                </c:pt>
                <c:pt idx="7">
                  <c:v>7124281.3899999997</c:v>
                </c:pt>
                <c:pt idx="8">
                  <c:v>19878900</c:v>
                </c:pt>
                <c:pt idx="9">
                  <c:v>28909579.780000001</c:v>
                </c:pt>
                <c:pt idx="10">
                  <c:v>4846666.79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102105690076617"/>
          <c:y val="3.4420350749318443E-2"/>
          <c:w val="0.34081666615181178"/>
          <c:h val="0.81521883353648938"/>
        </c:manualLayout>
      </c:layout>
      <c:overlay val="0"/>
      <c:txPr>
        <a:bodyPr/>
        <a:lstStyle/>
        <a:p>
          <a:pPr rtl="0"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 b="1" u="sng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210534008074978"/>
          <c:y val="0.26908585229812926"/>
          <c:w val="0.76285815201174101"/>
          <c:h val="0.61784854422051305"/>
        </c:manualLayout>
      </c:layout>
      <c:pie3DChart>
        <c:varyColors val="1"/>
        <c:ser>
          <c:idx val="0"/>
          <c:order val="0"/>
          <c:tx>
            <c:strRef>
              <c:f>'2019-2021'!$L$60:$M$60</c:f>
              <c:strCache>
                <c:ptCount val="1"/>
                <c:pt idx="0">
                  <c:v>2019 год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Lbls>
            <c:spPr>
              <a:noFill/>
              <a:ln w="25400">
                <a:noFill/>
              </a:ln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'2019-2021'!$F$91:$F$136</c:f>
              <c:numCache>
                <c:formatCode>#,##0.00,</c:formatCode>
                <c:ptCount val="12"/>
                <c:pt idx="0">
                  <c:v>69021030.650000006</c:v>
                </c:pt>
                <c:pt idx="1">
                  <c:v>401600</c:v>
                </c:pt>
                <c:pt idx="2">
                  <c:v>18020482.23</c:v>
                </c:pt>
                <c:pt idx="3">
                  <c:v>12979256</c:v>
                </c:pt>
                <c:pt idx="4">
                  <c:v>67358795.390000001</c:v>
                </c:pt>
                <c:pt idx="5">
                  <c:v>60000</c:v>
                </c:pt>
                <c:pt idx="6">
                  <c:v>221704980.80000001</c:v>
                </c:pt>
                <c:pt idx="7">
                  <c:v>8430375.9399999995</c:v>
                </c:pt>
                <c:pt idx="8">
                  <c:v>20568400</c:v>
                </c:pt>
                <c:pt idx="9">
                  <c:v>0</c:v>
                </c:pt>
                <c:pt idx="10">
                  <c:v>31910691.379999999</c:v>
                </c:pt>
                <c:pt idx="11">
                  <c:v>4825974.82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 год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7777777777777779E-3"/>
          <c:y val="0.22263888888888889"/>
          <c:w val="0.93888888888888888"/>
          <c:h val="0.77736111111111106"/>
        </c:manualLayout>
      </c:layout>
      <c:pie3D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год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9444444444444445E-2"/>
          <c:y val="0.22263888888888889"/>
          <c:w val="0.93888888888888888"/>
          <c:h val="0.7773611111111110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 год</a:t>
            </a:r>
          </a:p>
        </c:rich>
      </c:tx>
      <c:layout>
        <c:manualLayout>
          <c:xMode val="edge"/>
          <c:yMode val="edge"/>
          <c:x val="0.37337054883064991"/>
          <c:y val="0.115619869397227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414328735848788"/>
          <c:w val="1"/>
          <c:h val="0.45178660417485089"/>
        </c:manualLayout>
      </c:layout>
      <c:pie3D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565714733419511"/>
          <c:y val="0"/>
          <c:w val="0.34291436518196422"/>
          <c:h val="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3334829415258166"/>
          <c:y val="0.37619503294795625"/>
        </c:manualLayout>
      </c:layout>
      <c:overlay val="0"/>
      <c:txPr>
        <a:bodyPr/>
        <a:lstStyle/>
        <a:p>
          <a:pPr>
            <a:defRPr sz="1400" b="1" u="sng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1085623934329"/>
          <c:y val="0.30192908292337228"/>
          <c:w val="0.4297449374349262"/>
          <c:h val="0.6669071840003955"/>
        </c:manualLayout>
      </c:layout>
      <c:pie3DChart>
        <c:varyColors val="1"/>
        <c:ser>
          <c:idx val="0"/>
          <c:order val="0"/>
          <c:tx>
            <c:strRef>
              <c:f>'2019-2021'!$K$147:$L$147</c:f>
              <c:strCache>
                <c:ptCount val="1"/>
                <c:pt idx="0">
                  <c:v>2021 год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Pt>
            <c:idx val="14"/>
            <c:bubble3D val="0"/>
          </c:dPt>
          <c:dPt>
            <c:idx val="15"/>
            <c:bubble3D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'2019-2021'!$C$150:$C$195</c:f>
              <c:strCache>
                <c:ptCount val="16"/>
                <c:pt idx="0">
                  <c:v>Муниципальная программа "Развитие образования ЗАТО Видяево"</c:v>
                </c:pt>
                <c:pt idx="1">
                  <c:v>Муниципальная программа "Социальная поддержка граждан"</c:v>
                </c:pt>
                <c:pt idx="2">
                  <c:v>Муниципальная программа "Формирование комфортной городской среды на территории ЗАТО Видяево"</c:v>
                </c:pt>
                <c:pt idx="3">
                  <c:v>Муниципальная программа "Развитие физической культуры и спорта ЗАТО Видяево"</c:v>
                </c:pt>
                <c:pt idx="4">
                  <c:v>Муниципальная программа "Развитие культуры и сохранение культурного наследия в ЗАТО Видяево"</c:v>
                </c:pt>
                <c:pt idx="5">
                  <c:v>Муниципальная программа "Обеспечение комфортной среды проживания населения муниципального образования ЗАТО Видяево"</c:v>
                </c:pt>
                <c:pt idx="6">
                  <c:v>Муниципальная программа "Обеспечение общественного порядка и безопасности населения муниципального образования ЗАТО Видяево"</c:v>
                </c:pt>
                <c:pt idx="7">
                  <c:v>Муниципальная программа "Охрана окружающей среды ЗАТО Видяево"</c:v>
                </c:pt>
                <c:pt idx="8">
                  <c:v>Муниципальная программа "Развитие транспортной системы ЗАТО Видяево"</c:v>
                </c:pt>
                <c:pt idx="9">
                  <c:v>Муниципальная программа "Энергоэффективность и развитие энергетики в ЗАТО Видяево"</c:v>
                </c:pt>
                <c:pt idx="10">
                  <c:v>Муниципальная программа "Развитие малого и среднего предпринимательства в ЗАТО Видяево"</c:v>
                </c:pt>
                <c:pt idx="11">
                  <c:v>Муниципальная программа "Информационное общество ЗАТО Видяево"</c:v>
                </c:pt>
                <c:pt idx="12">
                  <c:v>Муниципальная программа "Управление муниципальными финансами, создание условий для эффективного, устойчивого и ответственного управления муниципальными финансами ЗАТО Видяево"</c:v>
                </c:pt>
                <c:pt idx="13">
                  <c:v>Муниципальная программа "Эффективное муниципальное управление в ЗАТО Видяево"</c:v>
                </c:pt>
                <c:pt idx="14">
                  <c:v>Доступная среда</c:v>
                </c:pt>
                <c:pt idx="15">
                  <c:v> Непрограммная часть Совета депутатов ЗАТО Видяево</c:v>
                </c:pt>
              </c:strCache>
            </c:strRef>
          </c:cat>
          <c:val>
            <c:numRef>
              <c:f>'2019-2021'!$K$150:$K$195</c:f>
              <c:numCache>
                <c:formatCode>#,##0.00,</c:formatCode>
                <c:ptCount val="16"/>
                <c:pt idx="0">
                  <c:v>197162441.29000002</c:v>
                </c:pt>
                <c:pt idx="1">
                  <c:v>15604000</c:v>
                </c:pt>
                <c:pt idx="2">
                  <c:v>1480273.69</c:v>
                </c:pt>
                <c:pt idx="3">
                  <c:v>28909579.780000001</c:v>
                </c:pt>
                <c:pt idx="4">
                  <c:v>24064815.289999999</c:v>
                </c:pt>
                <c:pt idx="5">
                  <c:v>55681726.060000002</c:v>
                </c:pt>
                <c:pt idx="6">
                  <c:v>17209475.23</c:v>
                </c:pt>
                <c:pt idx="7">
                  <c:v>60000</c:v>
                </c:pt>
                <c:pt idx="8">
                  <c:v>10801320</c:v>
                </c:pt>
                <c:pt idx="9">
                  <c:v>2082160</c:v>
                </c:pt>
                <c:pt idx="10">
                  <c:v>33618</c:v>
                </c:pt>
                <c:pt idx="11">
                  <c:v>9853681.9800000004</c:v>
                </c:pt>
                <c:pt idx="12">
                  <c:v>7827280.1399999997</c:v>
                </c:pt>
                <c:pt idx="13">
                  <c:v>51928787.310000002</c:v>
                </c:pt>
                <c:pt idx="14">
                  <c:v>250000</c:v>
                </c:pt>
                <c:pt idx="15">
                  <c:v>6440622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8373829164794244"/>
          <c:y val="9.3120072301569167E-3"/>
          <c:w val="0.40556977752405898"/>
          <c:h val="0.93476554134330969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 b="1" u="sng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'2019-2021'!$F$147:$H$147</c:f>
              <c:strCache>
                <c:ptCount val="1"/>
                <c:pt idx="0">
                  <c:v>2019 год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Pt>
            <c:idx val="14"/>
            <c:bubble3D val="0"/>
          </c:dPt>
          <c:dPt>
            <c:idx val="15"/>
            <c:bubble3D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'2019-2021'!$F$150:$F$195</c:f>
              <c:numCache>
                <c:formatCode>#,##0.00,</c:formatCode>
                <c:ptCount val="16"/>
                <c:pt idx="0">
                  <c:v>206170434.14000002</c:v>
                </c:pt>
                <c:pt idx="1">
                  <c:v>16423300</c:v>
                </c:pt>
                <c:pt idx="2">
                  <c:v>3498080</c:v>
                </c:pt>
                <c:pt idx="3">
                  <c:v>31910691.379999999</c:v>
                </c:pt>
                <c:pt idx="4">
                  <c:v>20959442.600000001</c:v>
                </c:pt>
                <c:pt idx="5">
                  <c:v>64905233.390000001</c:v>
                </c:pt>
                <c:pt idx="6">
                  <c:v>17844157.57</c:v>
                </c:pt>
                <c:pt idx="7">
                  <c:v>60000</c:v>
                </c:pt>
                <c:pt idx="8">
                  <c:v>10801320</c:v>
                </c:pt>
                <c:pt idx="9">
                  <c:v>2082160</c:v>
                </c:pt>
                <c:pt idx="10">
                  <c:v>33423</c:v>
                </c:pt>
                <c:pt idx="11">
                  <c:v>11878655.359999999</c:v>
                </c:pt>
                <c:pt idx="12">
                  <c:v>7827280.1399999997</c:v>
                </c:pt>
                <c:pt idx="13">
                  <c:v>54246787.629999995</c:v>
                </c:pt>
                <c:pt idx="14">
                  <c:v>200000</c:v>
                </c:pt>
                <c:pt idx="15">
                  <c:v>6440622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 b="1" u="sng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'2019-2021'!$I$147:$J$147</c:f>
              <c:strCache>
                <c:ptCount val="1"/>
                <c:pt idx="0">
                  <c:v>2020 год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Pt>
            <c:idx val="14"/>
            <c:bubble3D val="0"/>
          </c:dPt>
          <c:dPt>
            <c:idx val="15"/>
            <c:bubble3D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'2019-2021'!$I$150:$I$195</c:f>
              <c:numCache>
                <c:formatCode>#,##0.00,</c:formatCode>
                <c:ptCount val="16"/>
                <c:pt idx="0">
                  <c:v>205034065.29000002</c:v>
                </c:pt>
                <c:pt idx="1">
                  <c:v>16052300</c:v>
                </c:pt>
                <c:pt idx="2">
                  <c:v>2675536.84</c:v>
                </c:pt>
                <c:pt idx="3">
                  <c:v>31391902.530000001</c:v>
                </c:pt>
                <c:pt idx="4">
                  <c:v>24064705.289999999</c:v>
                </c:pt>
                <c:pt idx="5">
                  <c:v>55681780.060000002</c:v>
                </c:pt>
                <c:pt idx="6">
                  <c:v>17209475.23</c:v>
                </c:pt>
                <c:pt idx="7">
                  <c:v>60000</c:v>
                </c:pt>
                <c:pt idx="8">
                  <c:v>10801320</c:v>
                </c:pt>
                <c:pt idx="9">
                  <c:v>2082160</c:v>
                </c:pt>
                <c:pt idx="10">
                  <c:v>33514</c:v>
                </c:pt>
                <c:pt idx="11">
                  <c:v>10033681.98</c:v>
                </c:pt>
                <c:pt idx="12">
                  <c:v>7827280.1399999997</c:v>
                </c:pt>
                <c:pt idx="13">
                  <c:v>51783222.310000002</c:v>
                </c:pt>
                <c:pt idx="14">
                  <c:v>250000</c:v>
                </c:pt>
                <c:pt idx="15">
                  <c:v>6440622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2017 год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2018 год</a:t>
            </a:r>
          </a:p>
        </c:rich>
      </c:tx>
      <c:layout>
        <c:manualLayout>
          <c:xMode val="edge"/>
          <c:yMode val="edge"/>
          <c:x val="0.42056933508311467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2019 год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 b="1" u="sng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'2019-2021'!$E$19:$F$19</c:f>
              <c:strCache>
                <c:ptCount val="1"/>
                <c:pt idx="0">
                  <c:v>2018 год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'2019-2021'!$C$23:$C$25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 от других бюджетов бюджетной системы</c:v>
                </c:pt>
              </c:strCache>
            </c:strRef>
          </c:cat>
          <c:val>
            <c:numRef>
              <c:f>'2019-2021'!$E$23:$E$25</c:f>
              <c:numCache>
                <c:formatCode>#,##0.00</c:formatCode>
                <c:ptCount val="3"/>
                <c:pt idx="0">
                  <c:v>65305.63</c:v>
                </c:pt>
                <c:pt idx="1">
                  <c:v>12066.61</c:v>
                </c:pt>
                <c:pt idx="2">
                  <c:v>369497.24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 b="1" u="sng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'2019-2021'!$G$19:$I$19</c:f>
              <c:strCache>
                <c:ptCount val="1"/>
                <c:pt idx="0">
                  <c:v>2019 год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'2019-2021'!$C$23:$C$25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 от других бюджетов бюджетной системы</c:v>
                </c:pt>
              </c:strCache>
            </c:strRef>
          </c:cat>
          <c:val>
            <c:numRef>
              <c:f>'2019-2021'!$G$23:$G$25</c:f>
              <c:numCache>
                <c:formatCode>#,##0.00</c:formatCode>
                <c:ptCount val="3"/>
                <c:pt idx="0">
                  <c:v>70223.44</c:v>
                </c:pt>
                <c:pt idx="1">
                  <c:v>11701.34</c:v>
                </c:pt>
                <c:pt idx="2">
                  <c:v>373356.81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 b="1" u="sng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'2019-2021'!$D$32:$E$32</c:f>
              <c:strCache>
                <c:ptCount val="1"/>
                <c:pt idx="0">
                  <c:v>2020 год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'2019-2021'!$C$23:$C$25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 от других бюджетов бюджетной системы</c:v>
                </c:pt>
              </c:strCache>
            </c:strRef>
          </c:cat>
          <c:val>
            <c:numRef>
              <c:f>'2019-2021'!$D$36:$D$38</c:f>
              <c:numCache>
                <c:formatCode>#,##0.00</c:formatCode>
                <c:ptCount val="3"/>
                <c:pt idx="0">
                  <c:v>72273.850000000006</c:v>
                </c:pt>
                <c:pt idx="1">
                  <c:v>11542.95</c:v>
                </c:pt>
                <c:pt idx="2">
                  <c:v>349304.77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689588801399822"/>
          <c:y val="0.21187481773111694"/>
          <c:w val="0.31143744531933509"/>
          <c:h val="0.69245406824146982"/>
        </c:manualLayout>
      </c:layout>
      <c:overlay val="0"/>
      <c:txPr>
        <a:bodyPr/>
        <a:lstStyle/>
        <a:p>
          <a:pPr rtl="0"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 b="1" u="sng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'2019-2021'!$F$32:$G$32</c:f>
              <c:strCache>
                <c:ptCount val="1"/>
                <c:pt idx="0">
                  <c:v>2021 год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'2019-2021'!$C$23:$C$25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 от других бюджетов бюджетной системы</c:v>
                </c:pt>
              </c:strCache>
            </c:strRef>
          </c:cat>
          <c:val>
            <c:numRef>
              <c:f>'2019-2021'!$F$36:$F$38</c:f>
              <c:numCache>
                <c:formatCode>#,##0.00</c:formatCode>
                <c:ptCount val="3"/>
                <c:pt idx="0">
                  <c:v>74450.48</c:v>
                </c:pt>
                <c:pt idx="1">
                  <c:v>11092.57</c:v>
                </c:pt>
                <c:pt idx="2">
                  <c:v>335346.71999999997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2016 год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5767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0297" y="0"/>
            <a:ext cx="2945767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7E90D31-668F-4A0A-92A6-2746BC7983F2}" type="datetimeFigureOut">
              <a:rPr lang="ru-RU"/>
              <a:pPr>
                <a:defRPr/>
              </a:pPr>
              <a:t>20.12.2018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6" tIns="45440" rIns="90886" bIns="4544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8801" y="4690905"/>
            <a:ext cx="5440075" cy="444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1" y="9380221"/>
            <a:ext cx="2945767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0297" y="9380221"/>
            <a:ext cx="2945767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022EA1-010E-4D21-B35E-79CB46FB78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125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Департамент экономического развития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dirty="0"/>
              <a:t>Основные параметры прогноза социально-экономического развития области на 2009-2011 г.г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С.Семенов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728777-A4EA-4060-A326-7884B88C45B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 smtClean="0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0275" y="739775"/>
            <a:ext cx="4935538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689316"/>
            <a:ext cx="4985392" cy="4444683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3746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Департамент экономического развития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dirty="0"/>
              <a:t>Основные параметры прогноза социально-экономического развития области на 2009-2011 г.г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С.Семенов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C4D475-D40F-4E29-90E9-C4610A89C65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dirty="0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0275" y="739775"/>
            <a:ext cx="4935538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689316"/>
            <a:ext cx="4985392" cy="4444683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05613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Департамент экономического развития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dirty="0"/>
              <a:t>Основные параметры прогноза социально-экономического развития области на 2009-2011 г.г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С.Семенов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F0B027-AEF3-4FE2-9BD9-F3971BE61D0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dirty="0" smtClean="0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0275" y="739775"/>
            <a:ext cx="4935538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689316"/>
            <a:ext cx="4985392" cy="4444683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843625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EB23B5-A84C-4027-BB02-C7FA83A68AB2}" type="slidenum">
              <a:rPr lang="ru-RU" smtClean="0"/>
              <a:pPr>
                <a:defRPr/>
              </a:pPr>
              <a:t>9</a:t>
            </a:fld>
            <a:endParaRPr lang="ru-RU" dirty="0" smtClean="0"/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850297" y="9380221"/>
            <a:ext cx="2945767" cy="4924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846" tIns="45926" rIns="91846" bIns="45926" anchor="b"/>
          <a:lstStyle/>
          <a:p>
            <a:pPr algn="r">
              <a:defRPr/>
            </a:pPr>
            <a:fld id="{3C9BDCC5-D212-44F8-9CC9-55BF2AE8B646}" type="slidenum">
              <a:rPr lang="ru-RU" sz="1200">
                <a:latin typeface="+mn-lt"/>
                <a:cs typeface="+mn-cs"/>
              </a:rPr>
              <a:pPr algn="r">
                <a:defRPr/>
              </a:pPr>
              <a:t>9</a:t>
            </a:fld>
            <a:endParaRPr lang="ru-RU" sz="1200" dirty="0">
              <a:latin typeface="+mn-lt"/>
              <a:cs typeface="+mn-cs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0275" y="739775"/>
            <a:ext cx="4935538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689316"/>
            <a:ext cx="4985392" cy="4444683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143795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41E80E-E54F-4D9C-9995-CC0B8040CF6B}" type="slidenum">
              <a:rPr lang="ru-RU" smtClean="0"/>
              <a:pPr>
                <a:defRPr/>
              </a:pPr>
              <a:t>10</a:t>
            </a:fld>
            <a:endParaRPr lang="ru-RU" dirty="0" smtClean="0"/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850297" y="9380221"/>
            <a:ext cx="2945767" cy="4924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846" tIns="45926" rIns="91846" bIns="45926" anchor="b"/>
          <a:lstStyle/>
          <a:p>
            <a:pPr algn="r">
              <a:defRPr/>
            </a:pPr>
            <a:fld id="{17BD3417-973E-4F67-9601-26729315785C}" type="slidenum">
              <a:rPr lang="ru-RU" sz="1200">
                <a:latin typeface="+mn-lt"/>
                <a:cs typeface="+mn-cs"/>
              </a:rPr>
              <a:pPr algn="r">
                <a:defRPr/>
              </a:pPr>
              <a:t>10</a:t>
            </a:fld>
            <a:endParaRPr lang="ru-RU" sz="1200" dirty="0">
              <a:latin typeface="+mn-lt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0275" y="739775"/>
            <a:ext cx="4935538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689316"/>
            <a:ext cx="4985392" cy="4444683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156381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36122-1007-41AF-B93E-23BE88C48147}" type="datetimeFigureOut">
              <a:rPr lang="ru-RU"/>
              <a:pPr>
                <a:defRPr/>
              </a:pPr>
              <a:t>20.12.2018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98DBC-B474-4888-98AE-CE5BB358C7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09EFA-A84A-4867-8539-1A8468AB1F5E}" type="datetimeFigureOut">
              <a:rPr lang="ru-RU"/>
              <a:pPr>
                <a:defRPr/>
              </a:pPr>
              <a:t>20.12.2018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31D82-6F75-410F-853B-85AB3FEA7D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7C8A5-1EB6-448F-A372-C83AA4549936}" type="datetimeFigureOut">
              <a:rPr lang="ru-RU"/>
              <a:pPr>
                <a:defRPr/>
              </a:pPr>
              <a:t>20.12.2018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89AA0-7FBA-426B-AE1C-29BC890A58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95BAB-00F2-41A4-9EF1-4463D1ED1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21C70-3060-42E6-BE18-1BCA11BAA851}" type="datetimeFigureOut">
              <a:rPr lang="ru-RU"/>
              <a:pPr>
                <a:defRPr/>
              </a:pPr>
              <a:t>20.12.2018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0EDF1-CB89-4F2A-BC85-D16E9E9DF7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7FE7-DDCC-4F5A-AAB4-F8714D5D0BE3}" type="datetimeFigureOut">
              <a:rPr lang="ru-RU"/>
              <a:pPr>
                <a:defRPr/>
              </a:pPr>
              <a:t>20.12.2018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3DC58-78D0-4328-A154-231E21F547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845CC-7464-4272-903E-8430B20395B4}" type="datetimeFigureOut">
              <a:rPr lang="ru-RU"/>
              <a:pPr>
                <a:defRPr/>
              </a:pPr>
              <a:t>20.12.2018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66EA1-A367-444F-87C6-A735EABE60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B0C90-9B77-4D93-83EE-14251A0CDBE5}" type="datetimeFigureOut">
              <a:rPr lang="ru-RU"/>
              <a:pPr>
                <a:defRPr/>
              </a:pPr>
              <a:t>20.12.2018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9D1BD-6F4F-490C-BF83-A0F5048B10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D3219-E4C1-4C54-BCB2-38F4A411EBA6}" type="datetimeFigureOut">
              <a:rPr lang="ru-RU"/>
              <a:pPr>
                <a:defRPr/>
              </a:pPr>
              <a:t>20.12.2018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494F1-8F56-4528-B482-1E52157C7B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675F3-9575-41C8-8F0E-1DB11CFEFE06}" type="datetimeFigureOut">
              <a:rPr lang="ru-RU"/>
              <a:pPr>
                <a:defRPr/>
              </a:pPr>
              <a:t>20.12.2018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003A3-337D-4B69-9883-06A6FA5872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FC8FF-D1BB-43D6-8542-B68E6D719428}" type="datetimeFigureOut">
              <a:rPr lang="ru-RU"/>
              <a:pPr>
                <a:defRPr/>
              </a:pPr>
              <a:t>20.12.2018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61531-75A6-4CC1-8447-207F0F413E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AF9A9-507C-4151-B566-563E93C9D392}" type="datetimeFigureOut">
              <a:rPr lang="ru-RU"/>
              <a:pPr>
                <a:defRPr/>
              </a:pPr>
              <a:t>20.12.2018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C63C5-A060-4F2E-9EBE-D97419452F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E7CEBB-C8DF-4604-83F5-CB1DBCDD8228}" type="datetimeFigureOut">
              <a:rPr lang="ru-RU"/>
              <a:pPr>
                <a:defRPr/>
              </a:pPr>
              <a:t>20.12.2018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94BB8C-B2C4-437F-89E0-7B6FD30FD1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7" Type="http://schemas.openxmlformats.org/officeDocument/2006/relationships/chart" Target="../charts/chart13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9.xml"/><Relationship Id="rId3" Type="http://schemas.openxmlformats.org/officeDocument/2006/relationships/chart" Target="../charts/chart14.xml"/><Relationship Id="rId7" Type="http://schemas.openxmlformats.org/officeDocument/2006/relationships/chart" Target="../charts/chart18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C:\Documents and Settings\yuriryab\Рабочий стол\Карта России-Мурманс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8913"/>
            <a:ext cx="8964613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9613" y="620713"/>
            <a:ext cx="3603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2143125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Проект решения Совета депутатов ЗАТО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Видяево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>
                <a:latin typeface="Times New Roman" pitchFamily="18" charset="0"/>
              </a:rPr>
              <a:t>«О бюджете ЗАТО </a:t>
            </a:r>
            <a:r>
              <a:rPr lang="ru-RU" sz="2800" b="1" dirty="0" err="1">
                <a:latin typeface="Times New Roman" pitchFamily="18" charset="0"/>
              </a:rPr>
              <a:t>Видяево</a:t>
            </a: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</a:rPr>
              <a:t>2019 </a:t>
            </a:r>
            <a:r>
              <a:rPr lang="ru-RU" sz="2800" b="1" dirty="0">
                <a:latin typeface="Times New Roman" pitchFamily="18" charset="0"/>
              </a:rPr>
              <a:t>год и на </a:t>
            </a:r>
          </a:p>
          <a:p>
            <a:pPr algn="ctr"/>
            <a:r>
              <a:rPr lang="ru-RU" sz="2800" b="1" dirty="0">
                <a:latin typeface="Times New Roman" pitchFamily="18" charset="0"/>
              </a:rPr>
              <a:t>плановый период </a:t>
            </a:r>
            <a:r>
              <a:rPr lang="ru-RU" sz="2800" b="1" dirty="0" smtClean="0">
                <a:latin typeface="Times New Roman" pitchFamily="18" charset="0"/>
              </a:rPr>
              <a:t>2020 </a:t>
            </a:r>
            <a:r>
              <a:rPr lang="ru-RU" sz="2800" b="1" dirty="0">
                <a:latin typeface="Times New Roman" pitchFamily="18" charset="0"/>
              </a:rPr>
              <a:t>и </a:t>
            </a:r>
            <a:r>
              <a:rPr lang="ru-RU" sz="2800" b="1" dirty="0" smtClean="0">
                <a:latin typeface="Times New Roman" pitchFamily="18" charset="0"/>
              </a:rPr>
              <a:t>2021 </a:t>
            </a:r>
            <a:r>
              <a:rPr lang="ru-RU" sz="2800" b="1" dirty="0">
                <a:latin typeface="Times New Roman" pitchFamily="18" charset="0"/>
              </a:rPr>
              <a:t>годов»</a:t>
            </a:r>
            <a:r>
              <a:rPr lang="ru-RU" sz="2800" dirty="0">
                <a:latin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sz="1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 descr="C:\Documents and Settings\yuriryab\Рабочий стол\Карта России-Мурманс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8913"/>
            <a:ext cx="8964613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323850" y="5181600"/>
            <a:ext cx="8591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sz="20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TextBox 7"/>
          <p:cNvSpPr txBox="1">
            <a:spLocks noChangeArrowheads="1"/>
          </p:cNvSpPr>
          <p:nvPr/>
        </p:nvSpPr>
        <p:spPr bwMode="auto">
          <a:xfrm>
            <a:off x="3143250" y="3143250"/>
            <a:ext cx="26745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/>
              <a:t>Спасибо</a:t>
            </a:r>
            <a:r>
              <a:rPr lang="ru-RU" dirty="0"/>
              <a:t> </a:t>
            </a:r>
            <a:r>
              <a:rPr lang="ru-RU" b="1" dirty="0"/>
              <a:t>за внимание</a:t>
            </a:r>
          </a:p>
        </p:txBody>
      </p:sp>
      <p:pic>
        <p:nvPicPr>
          <p:cNvPr id="28676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9613" y="620713"/>
            <a:ext cx="3603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C:\Documents and Settings\yuriryab\Рабочий стол\Карта России-Мурманс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9646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9613" y="476250"/>
            <a:ext cx="360362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1341438"/>
            <a:ext cx="91440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b="1" dirty="0"/>
              <a:t>ПРОЕКТ РЕШЕНИЯ СОВЕТА ДЕПУТАТОВ ЗАТО ВИДЯЕВО </a:t>
            </a:r>
            <a:r>
              <a:rPr lang="ru-RU" sz="1300" b="1" dirty="0" smtClean="0"/>
              <a:t>(ПЯТОГО </a:t>
            </a:r>
            <a:r>
              <a:rPr lang="ru-RU" sz="1300" b="1" dirty="0"/>
              <a:t>СОЗЫВА)</a:t>
            </a:r>
          </a:p>
          <a:p>
            <a:pPr algn="ctr"/>
            <a:r>
              <a:rPr lang="ru-RU" sz="1300" b="1" dirty="0"/>
              <a:t> «О БЮДЖЕТЕ ЗАТО ВИДЯЕВО НА </a:t>
            </a:r>
            <a:r>
              <a:rPr lang="ru-RU" sz="1300" b="1" dirty="0" smtClean="0"/>
              <a:t>2019 </a:t>
            </a:r>
            <a:r>
              <a:rPr lang="ru-RU" sz="1300" b="1" dirty="0"/>
              <a:t>ГОД И НА ПЛАНОВЫЙ ПЕРИОД </a:t>
            </a:r>
            <a:r>
              <a:rPr lang="ru-RU" sz="1300" b="1" dirty="0" smtClean="0"/>
              <a:t>2020 </a:t>
            </a:r>
            <a:r>
              <a:rPr lang="ru-RU" sz="1300" b="1" dirty="0"/>
              <a:t>И </a:t>
            </a:r>
            <a:r>
              <a:rPr lang="ru-RU" sz="1300" b="1" dirty="0" smtClean="0"/>
              <a:t>2021 </a:t>
            </a:r>
            <a:r>
              <a:rPr lang="ru-RU" sz="1300" b="1" dirty="0"/>
              <a:t>ГОДОВ»</a:t>
            </a:r>
          </a:p>
          <a:p>
            <a:pPr algn="ctr"/>
            <a:r>
              <a:rPr lang="ru-RU" sz="1400" b="1" dirty="0"/>
              <a:t>ПОДГОТОВЛЕН В СООТВЕТСТВИИ С:</a:t>
            </a:r>
          </a:p>
          <a:p>
            <a:pPr algn="ctr"/>
            <a:endParaRPr lang="ru-RU" sz="1200" b="1" dirty="0"/>
          </a:p>
          <a:p>
            <a:pPr algn="ctr">
              <a:buFontTx/>
              <a:buChar char="-"/>
            </a:pPr>
            <a:r>
              <a:rPr lang="ru-RU" sz="1200" b="1" dirty="0"/>
              <a:t>БЮДЖЕТНЫМ КОДЕКСОМ РОССИЙСКОЙ ФЕДЕРАЦИИ;</a:t>
            </a:r>
          </a:p>
          <a:p>
            <a:pPr algn="ctr">
              <a:buFontTx/>
              <a:buChar char="-"/>
            </a:pPr>
            <a:endParaRPr lang="ru-RU" sz="1200" b="1" dirty="0"/>
          </a:p>
          <a:p>
            <a:pPr algn="ctr">
              <a:buFontTx/>
              <a:buChar char="-"/>
            </a:pPr>
            <a:r>
              <a:rPr lang="ru-RU" sz="1200" b="1" dirty="0" smtClean="0"/>
              <a:t>ПОСЛАНИЕМ </a:t>
            </a:r>
            <a:r>
              <a:rPr lang="ru-RU" sz="1200" b="1" dirty="0"/>
              <a:t>ПРЕЗИДЕНТА РОССИЙСКОЙ ФЕДЕРАЦИИ  ОТ </a:t>
            </a:r>
            <a:r>
              <a:rPr lang="ru-RU" sz="1200" b="1" dirty="0" smtClean="0"/>
              <a:t>01.03.2018 ГОДА;</a:t>
            </a:r>
            <a:endParaRPr lang="ru-RU" sz="1200" b="1" dirty="0"/>
          </a:p>
          <a:p>
            <a:pPr algn="ctr"/>
            <a:r>
              <a:rPr lang="ru-RU" sz="1200" b="1" dirty="0"/>
              <a:t> -</a:t>
            </a:r>
            <a:r>
              <a:rPr lang="ru-RU" sz="1200" b="1" dirty="0" smtClean="0"/>
              <a:t>УКАЗАМИ </a:t>
            </a:r>
            <a:r>
              <a:rPr lang="ru-RU" sz="1200" b="1" dirty="0"/>
              <a:t>ПРЕЗИДЕНТА РОССИЙСКОЙ ФЕДЕРАЦИИ</a:t>
            </a:r>
            <a:r>
              <a:rPr lang="ru-RU" dirty="0"/>
              <a:t> </a:t>
            </a:r>
            <a:r>
              <a:rPr lang="ru-RU" sz="1200" b="1" dirty="0"/>
              <a:t>ОТ 7 МАЯ 2012 ГОДА </a:t>
            </a:r>
            <a:r>
              <a:rPr lang="ru-RU" sz="1200" b="1" dirty="0" smtClean="0"/>
              <a:t>№ 597, </a:t>
            </a:r>
            <a:endParaRPr lang="ru-RU" sz="1200" b="1" dirty="0"/>
          </a:p>
          <a:p>
            <a:pPr algn="ctr"/>
            <a:r>
              <a:rPr lang="ru-RU" sz="1200" b="1" dirty="0"/>
              <a:t>ОТ 1 ИЮНЯ 2012 ГОДА № 761, ОТ 28 ДЕКАБРЯ 2012 ГОДА № </a:t>
            </a:r>
            <a:r>
              <a:rPr lang="ru-RU" sz="1200" b="1" dirty="0" smtClean="0"/>
              <a:t>1688, ОТ 07 МАЯ 2018 ГОДА №204;</a:t>
            </a:r>
            <a:r>
              <a:rPr lang="ru-RU" dirty="0" smtClean="0"/>
              <a:t> </a:t>
            </a:r>
            <a:endParaRPr lang="ru-RU" sz="1200" b="1" dirty="0"/>
          </a:p>
          <a:p>
            <a:pPr algn="ctr"/>
            <a:endParaRPr lang="ru-RU" sz="1200" b="1" dirty="0"/>
          </a:p>
          <a:p>
            <a:pPr algn="ctr"/>
            <a:r>
              <a:rPr lang="ru-RU" sz="1200" b="1" dirty="0"/>
              <a:t>- ОСНОВНЫМИ НАПРАВЛЕНИЯМИ БЮДЖЕТНОЙ И НАЛОГОВОЙ ПОЛИТИКИ В МУРМАНСКОЙ ОБЛАСТИ </a:t>
            </a:r>
          </a:p>
          <a:p>
            <a:pPr algn="ctr"/>
            <a:r>
              <a:rPr lang="ru-RU" sz="1200" b="1" dirty="0"/>
              <a:t>  НА </a:t>
            </a:r>
            <a:r>
              <a:rPr lang="ru-RU" sz="1200" b="1" dirty="0" smtClean="0"/>
              <a:t>2019 </a:t>
            </a:r>
            <a:r>
              <a:rPr lang="ru-RU" sz="1200" b="1" dirty="0"/>
              <a:t>ГОД НА ПЛАНОВЫЙ ПЕРИОД </a:t>
            </a:r>
            <a:r>
              <a:rPr lang="ru-RU" sz="1200" b="1" dirty="0" smtClean="0"/>
              <a:t>2020 </a:t>
            </a:r>
            <a:r>
              <a:rPr lang="ru-RU" sz="1200" b="1" dirty="0"/>
              <a:t>И </a:t>
            </a:r>
            <a:r>
              <a:rPr lang="ru-RU" sz="1200" b="1" dirty="0" smtClean="0"/>
              <a:t>2021 </a:t>
            </a:r>
            <a:r>
              <a:rPr lang="ru-RU" sz="1200" b="1" dirty="0"/>
              <a:t>ГОДОВ;</a:t>
            </a:r>
          </a:p>
          <a:p>
            <a:pPr algn="ctr"/>
            <a:endParaRPr lang="ru-RU" sz="1200" b="1" dirty="0"/>
          </a:p>
          <a:p>
            <a:pPr algn="ctr">
              <a:buFontTx/>
              <a:buChar char="-"/>
            </a:pPr>
            <a:r>
              <a:rPr lang="ru-RU" sz="1200" b="1" dirty="0"/>
              <a:t>ПРОЕКТОМ ЗАКОНА МУРМАНСКОЙ ОБЛАСТИ «ОБ ОБЛАСТНОМ БЮДЖЕТЕ НА </a:t>
            </a:r>
            <a:r>
              <a:rPr lang="ru-RU" sz="1200" b="1" dirty="0" smtClean="0"/>
              <a:t>2019 </a:t>
            </a:r>
            <a:r>
              <a:rPr lang="ru-RU" sz="1200" b="1" dirty="0"/>
              <a:t>ГОД И </a:t>
            </a:r>
          </a:p>
          <a:p>
            <a:pPr algn="ctr"/>
            <a:r>
              <a:rPr lang="ru-RU" sz="1200" b="1" dirty="0"/>
              <a:t> НА ПЛАНОВЫЙ ПЕРИОД </a:t>
            </a:r>
            <a:r>
              <a:rPr lang="ru-RU" sz="1200" b="1" dirty="0" smtClean="0"/>
              <a:t>2020 </a:t>
            </a:r>
            <a:r>
              <a:rPr lang="ru-RU" sz="1200" b="1" dirty="0"/>
              <a:t>И </a:t>
            </a:r>
            <a:r>
              <a:rPr lang="ru-RU" sz="1200" b="1" dirty="0" smtClean="0"/>
              <a:t>2021 </a:t>
            </a:r>
            <a:r>
              <a:rPr lang="ru-RU" sz="1200" b="1" dirty="0"/>
              <a:t>ГОДОВ»;</a:t>
            </a:r>
          </a:p>
          <a:p>
            <a:pPr algn="ctr"/>
            <a:endParaRPr lang="ru-RU" sz="1200" b="1" dirty="0"/>
          </a:p>
          <a:p>
            <a:pPr algn="ctr">
              <a:buFontTx/>
              <a:buChar char="-"/>
            </a:pPr>
            <a:r>
              <a:rPr lang="ru-RU" sz="1200" b="1" dirty="0"/>
              <a:t>РЕШЕНИЕМ СОВЕТА ДЕПУТАТОВ ЗАТО ВИДЯЕВО ОТ </a:t>
            </a:r>
            <a:r>
              <a:rPr lang="ru-RU" sz="1200" b="1" dirty="0" smtClean="0"/>
              <a:t>20.11.2017 </a:t>
            </a:r>
            <a:r>
              <a:rPr lang="ru-RU" sz="1200" b="1" dirty="0"/>
              <a:t>№ </a:t>
            </a:r>
            <a:r>
              <a:rPr lang="ru-RU" sz="1200" b="1" dirty="0" smtClean="0"/>
              <a:t>44 </a:t>
            </a:r>
            <a:endParaRPr lang="ru-RU" sz="1200" b="1" dirty="0"/>
          </a:p>
          <a:p>
            <a:pPr algn="ctr"/>
            <a:r>
              <a:rPr lang="ru-RU" sz="1200" b="1" dirty="0"/>
              <a:t>«ОБ УТВЕРЖДЕНИИ ПОЛОЖЕНИЯ О БЮДЖЕТНОМ ПРОЦЕССЕ В </a:t>
            </a:r>
            <a:r>
              <a:rPr lang="ru-RU" sz="1200" b="1" dirty="0" smtClean="0"/>
              <a:t>МУНИЦИПАЛЬНОМ ОБРАЗОВАНИИ ЗАТО </a:t>
            </a:r>
            <a:r>
              <a:rPr lang="ru-RU" sz="1200" b="1" dirty="0"/>
              <a:t>ВИДЯЕВО»;</a:t>
            </a:r>
          </a:p>
          <a:p>
            <a:pPr algn="ctr"/>
            <a:endParaRPr lang="ru-RU" sz="1200" b="1" dirty="0"/>
          </a:p>
          <a:p>
            <a:pPr algn="ctr">
              <a:buFontTx/>
              <a:buChar char="-"/>
            </a:pPr>
            <a:r>
              <a:rPr lang="ru-RU" sz="1100" b="1" dirty="0"/>
              <a:t>ОСНОВНЫМИ НАПРАВЛЕНИЯМИ БЮДЖЕТНОЙ И НАЛОГОВОЙ ПОЛИТИКИ </a:t>
            </a:r>
            <a:r>
              <a:rPr lang="ru-RU" sz="1100" b="1" dirty="0" smtClean="0"/>
              <a:t>В ЗАТО ВИДЯЕВО </a:t>
            </a:r>
          </a:p>
          <a:p>
            <a:pPr algn="ctr"/>
            <a:r>
              <a:rPr lang="ru-RU" sz="1100" b="1" dirty="0" smtClean="0"/>
              <a:t>НА </a:t>
            </a:r>
            <a:r>
              <a:rPr lang="ru-RU" sz="1100" b="1" dirty="0"/>
              <a:t>2019 ГОД НА ПЛАНОВЫЙ ПЕРИОД 2020 И 2021 </a:t>
            </a:r>
            <a:r>
              <a:rPr lang="ru-RU" sz="1100" b="1" dirty="0" smtClean="0"/>
              <a:t>ГОДОВ, </a:t>
            </a:r>
          </a:p>
          <a:p>
            <a:pPr algn="ctr"/>
            <a:r>
              <a:rPr lang="ru-RU" sz="1100" b="1" dirty="0" smtClean="0"/>
              <a:t>УТВЕРЖДЕННЫЕ ПОСТАНОВЛЕНИЕЯМИ АДМИНИСТРАЦИИ ЗАТО ВИДЯЕВО ОТ 26.10.2018 № 853, ОТ 20.10.2018 № 742;</a:t>
            </a:r>
          </a:p>
          <a:p>
            <a:pPr algn="ctr"/>
            <a:endParaRPr lang="ru-RU" sz="1000" b="1" dirty="0"/>
          </a:p>
          <a:p>
            <a:pPr algn="ctr">
              <a:buFontTx/>
              <a:buChar char="-"/>
            </a:pPr>
            <a:r>
              <a:rPr lang="ru-RU" sz="1200" b="1" dirty="0"/>
              <a:t>ПРОГНОЗ СОЦИАЛЬНО-ЭКОНОМИЧЕСКОГО РАЗВИТИЯ ЗАТО ВИДЯЕВО НА </a:t>
            </a:r>
            <a:r>
              <a:rPr lang="ru-RU" sz="1200" b="1" dirty="0" smtClean="0"/>
              <a:t>2019 </a:t>
            </a:r>
            <a:r>
              <a:rPr lang="ru-RU" sz="1200" b="1" dirty="0"/>
              <a:t>ГОД И </a:t>
            </a:r>
          </a:p>
          <a:p>
            <a:pPr algn="ctr"/>
            <a:r>
              <a:rPr lang="ru-RU" sz="1200" b="1" dirty="0"/>
              <a:t>ПЛАНОВЫЙ ПЕРИОД </a:t>
            </a:r>
            <a:r>
              <a:rPr lang="ru-RU" sz="1200" b="1" dirty="0" smtClean="0"/>
              <a:t>2020 </a:t>
            </a:r>
            <a:r>
              <a:rPr lang="ru-RU" sz="1200" b="1" dirty="0"/>
              <a:t>И </a:t>
            </a:r>
            <a:r>
              <a:rPr lang="ru-RU" sz="1200" b="1" dirty="0" smtClean="0"/>
              <a:t>2024 </a:t>
            </a:r>
            <a:r>
              <a:rPr lang="ru-RU" sz="1200" b="1" dirty="0"/>
              <a:t>ГОДОВ, </a:t>
            </a:r>
          </a:p>
          <a:p>
            <a:pPr algn="ctr"/>
            <a:r>
              <a:rPr lang="ru-RU" sz="1200" b="1" dirty="0"/>
              <a:t>УТВЕРЖДЕННЫЙ ПОСТАНОВЛЕНИЕМ АДМИНИСТРАЦИИ ЗАТО ВИДЯЕВО ОТ </a:t>
            </a:r>
            <a:r>
              <a:rPr lang="ru-RU" sz="1200" b="1" dirty="0" smtClean="0"/>
              <a:t>26.10.2018 № 848</a:t>
            </a:r>
            <a:r>
              <a:rPr lang="ru-RU" sz="1200" dirty="0" smtClean="0"/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sz="12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C:\Documents and Settings\yuriryab\Рабочий стол\Карта России-Мурманс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9646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33588" y="476250"/>
            <a:ext cx="360362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188913"/>
            <a:ext cx="9144000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1400" b="1" dirty="0"/>
          </a:p>
          <a:p>
            <a:pPr algn="ctr">
              <a:defRPr/>
            </a:pPr>
            <a:endParaRPr lang="ru-RU" sz="1400" b="1" dirty="0"/>
          </a:p>
          <a:p>
            <a:pPr algn="ctr">
              <a:defRPr/>
            </a:pPr>
            <a:endParaRPr lang="ru-RU" sz="1400" b="1" dirty="0"/>
          </a:p>
          <a:p>
            <a:pPr algn="ctr">
              <a:defRPr/>
            </a:pPr>
            <a:endParaRPr lang="ru-RU" sz="1400" b="1" dirty="0"/>
          </a:p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СТРАТЕГИЧЕСКИЕ ЦЕЛИ И ПРИОРИТЕТЫ БЮДЖЕТНОЙ И НАЛОГОВОЙ ПОЛИТИКИ</a:t>
            </a:r>
          </a:p>
          <a:p>
            <a:pPr algn="ctr">
              <a:buFontTx/>
              <a:buChar char="-"/>
              <a:defRPr/>
            </a:pPr>
            <a:endParaRPr lang="ru-RU" sz="1400" dirty="0"/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налогового регулирования с учетом изменившихся экономических условий при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необоснованной налоговой нагрузки на экономику муниципального образования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 налогового стимулирования инвестиций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ctr"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антикризисных налоговых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мер;</a:t>
            </a:r>
          </a:p>
          <a:p>
            <a:pPr marL="285750" indent="-285750" algn="ctr">
              <a:buFontTx/>
              <a:buChar char="-"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и результативности имеющихся инструментов программно-целевого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бюджетирования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повышения качества предоставления муниципальных услуг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ctr"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процедур проведения муниципальных закупок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ctr"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 контроля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ctr"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широкого вовлечения граждан в обсуждение и принятие конкретных бюджетных решений,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их эффективности и результативности</a:t>
            </a:r>
            <a:endParaRPr lang="ru-RU" sz="1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746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000">
              <a:latin typeface="Century Gothic" pitchFamily="34" charset="0"/>
            </a:endParaRPr>
          </a:p>
        </p:txBody>
      </p:sp>
      <p:pic>
        <p:nvPicPr>
          <p:cNvPr id="19461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001000" cy="981075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latin typeface="Times New Roman" pitchFamily="18" charset="0"/>
              </a:rPr>
              <a:t>Основные характеристики  бюджета ЗАТО Видяево на 2019 год</a:t>
            </a:r>
            <a:br>
              <a:rPr lang="ru-RU" sz="2000" b="1" dirty="0" smtClean="0">
                <a:latin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</a:rPr>
              <a:t> и на плановый период 2020 и 2021 годов</a:t>
            </a:r>
            <a:r>
              <a:rPr lang="ru-RU" sz="2000" b="1" dirty="0" smtClean="0"/>
              <a:t> </a:t>
            </a:r>
            <a:endParaRPr lang="ru-RU" sz="2000" b="1" dirty="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1506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</a:p>
        </p:txBody>
      </p:sp>
      <p:sp>
        <p:nvSpPr>
          <p:cNvPr id="21507" name="TextBox 13"/>
          <p:cNvSpPr txBox="1">
            <a:spLocks noChangeArrowheads="1"/>
          </p:cNvSpPr>
          <p:nvPr/>
        </p:nvSpPr>
        <p:spPr bwMode="auto">
          <a:xfrm>
            <a:off x="7989888" y="642938"/>
            <a:ext cx="1036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тыс.рублей</a:t>
            </a:r>
          </a:p>
        </p:txBody>
      </p:sp>
      <p:pic>
        <p:nvPicPr>
          <p:cNvPr id="2150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920106"/>
              </p:ext>
            </p:extLst>
          </p:nvPr>
        </p:nvGraphicFramePr>
        <p:xfrm>
          <a:off x="251521" y="1124744"/>
          <a:ext cx="8625780" cy="4993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5"/>
                <a:gridCol w="1080120"/>
                <a:gridCol w="1008112"/>
                <a:gridCol w="934415"/>
                <a:gridCol w="864096"/>
                <a:gridCol w="950879"/>
                <a:gridCol w="814124"/>
                <a:gridCol w="666101"/>
                <a:gridCol w="723758"/>
              </a:tblGrid>
              <a:tr h="185576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 Решением Совета депутатов на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(на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06.11.2018)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Решения «О бюджете ЗАТО Видяево на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и на плановый период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годов»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к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году (ожидаемой оценки)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к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2019году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к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году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819025"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(ожидаемая оценка исполнения)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5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446 869,48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446 869,48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455 281,59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433 121,57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420 889,78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101,9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95,1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97,2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4280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447 555,23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447 555,23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455 281,59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441 421,57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429 389,78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101,7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97,0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97,3</a:t>
                      </a: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4345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algn="l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- 685,75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- 685,75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- 8 300,00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- 8 500,00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740790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Верхний предел муниципального внутреннего долга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01.01.2019 года 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01.01.2019 года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01.01.2020 года         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01.01.2021 года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01.01.2022 года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45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3" marR="7893" marT="7893" marB="0" anchor="b">
                    <a:gradFill>
                      <a:gsLst>
                        <a:gs pos="87981">
                          <a:srgbClr val="EAE9E6"/>
                        </a:gs>
                        <a:gs pos="0">
                          <a:srgbClr val="00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64320" y="188640"/>
            <a:ext cx="7777112" cy="785813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</a:rPr>
              <a:t>  Основные </a:t>
            </a:r>
            <a:r>
              <a:rPr lang="ru-RU" sz="2000" b="1" dirty="0">
                <a:latin typeface="Times New Roman" pitchFamily="18" charset="0"/>
              </a:rPr>
              <a:t>характеристики  бюджета ЗАТО Видяево на </a:t>
            </a:r>
            <a:r>
              <a:rPr lang="ru-RU" sz="2000" b="1" dirty="0" smtClean="0">
                <a:latin typeface="Times New Roman" pitchFamily="18" charset="0"/>
              </a:rPr>
              <a:t>2019 </a:t>
            </a:r>
            <a:r>
              <a:rPr lang="ru-RU" sz="2000" b="1" dirty="0">
                <a:latin typeface="Times New Roman" pitchFamily="18" charset="0"/>
              </a:rPr>
              <a:t>год</a:t>
            </a:r>
            <a:br>
              <a:rPr lang="ru-RU" sz="2000" b="1" dirty="0">
                <a:latin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</a:rPr>
              <a:t>    </a:t>
            </a:r>
            <a:r>
              <a:rPr lang="ru-RU" sz="2000" b="1" dirty="0">
                <a:latin typeface="Times New Roman" pitchFamily="18" charset="0"/>
              </a:rPr>
              <a:t>и на плановый период </a:t>
            </a:r>
            <a:r>
              <a:rPr lang="ru-RU" sz="2000" b="1" dirty="0" smtClean="0">
                <a:latin typeface="Times New Roman" pitchFamily="18" charset="0"/>
              </a:rPr>
              <a:t>2020 </a:t>
            </a:r>
            <a:r>
              <a:rPr lang="ru-RU" sz="2000" b="1" dirty="0">
                <a:latin typeface="Times New Roman" pitchFamily="18" charset="0"/>
              </a:rPr>
              <a:t>и </a:t>
            </a:r>
            <a:r>
              <a:rPr lang="ru-RU" sz="2000" b="1" dirty="0" smtClean="0">
                <a:latin typeface="Times New Roman" pitchFamily="18" charset="0"/>
              </a:rPr>
              <a:t>2021 </a:t>
            </a:r>
            <a:r>
              <a:rPr lang="ru-RU" sz="2000" b="1" dirty="0">
                <a:latin typeface="Times New Roman" pitchFamily="18" charset="0"/>
              </a:rPr>
              <a:t>годов</a:t>
            </a:r>
            <a:r>
              <a:rPr lang="ru-RU" sz="2000" b="1" dirty="0"/>
              <a:t> </a:t>
            </a:r>
            <a:endParaRPr lang="ru-RU" sz="2000" b="1" i="1" dirty="0" smtClean="0"/>
          </a:p>
        </p:txBody>
      </p:sp>
      <p:pic>
        <p:nvPicPr>
          <p:cNvPr id="2254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50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55576" y="188640"/>
            <a:ext cx="7594600" cy="7858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8624657"/>
              </p:ext>
            </p:extLst>
          </p:nvPr>
        </p:nvGraphicFramePr>
        <p:xfrm>
          <a:off x="467544" y="1124744"/>
          <a:ext cx="821925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85813" y="0"/>
            <a:ext cx="6858000" cy="785813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</a:rPr>
              <a:t>Доходы бюджета ЗАТО Видяево на 2019 год </a:t>
            </a:r>
            <a:r>
              <a:rPr lang="ru-RU" sz="2000" b="1" i="1" dirty="0" smtClean="0">
                <a:latin typeface="Times New Roman" pitchFamily="18" charset="0"/>
              </a:rPr>
              <a:t/>
            </a:r>
            <a:br>
              <a:rPr lang="ru-RU" sz="2000" b="1" i="1" dirty="0" smtClean="0">
                <a:latin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</a:rPr>
              <a:t>и на плановый период 2020и 2021 годов</a:t>
            </a:r>
            <a:endParaRPr lang="ru-RU" sz="2000" b="1" i="1" dirty="0" smtClean="0">
              <a:latin typeface="Times New Roman" pitchFamily="18" charset="0"/>
            </a:endParaRPr>
          </a:p>
        </p:txBody>
      </p:sp>
      <p:pic>
        <p:nvPicPr>
          <p:cNvPr id="2355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5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85813" y="0"/>
            <a:ext cx="6858000" cy="7858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6980229"/>
              </p:ext>
            </p:extLst>
          </p:nvPr>
        </p:nvGraphicFramePr>
        <p:xfrm>
          <a:off x="4499492" y="1023938"/>
          <a:ext cx="38889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3238255"/>
              </p:ext>
            </p:extLst>
          </p:nvPr>
        </p:nvGraphicFramePr>
        <p:xfrm>
          <a:off x="395536" y="39170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692908"/>
              </p:ext>
            </p:extLst>
          </p:nvPr>
        </p:nvGraphicFramePr>
        <p:xfrm>
          <a:off x="4199803" y="3752851"/>
          <a:ext cx="418862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0215494"/>
              </p:ext>
            </p:extLst>
          </p:nvPr>
        </p:nvGraphicFramePr>
        <p:xfrm>
          <a:off x="467544" y="980728"/>
          <a:ext cx="410445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352031"/>
              </p:ext>
            </p:extLst>
          </p:nvPr>
        </p:nvGraphicFramePr>
        <p:xfrm>
          <a:off x="4572000" y="9807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4509395"/>
              </p:ext>
            </p:extLst>
          </p:nvPr>
        </p:nvGraphicFramePr>
        <p:xfrm>
          <a:off x="251520" y="40005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101269"/>
              </p:ext>
            </p:extLst>
          </p:nvPr>
        </p:nvGraphicFramePr>
        <p:xfrm>
          <a:off x="4584995" y="40130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85813" y="0"/>
            <a:ext cx="6858000" cy="785813"/>
          </a:xfrm>
        </p:spPr>
        <p:txBody>
          <a:bodyPr/>
          <a:lstStyle/>
          <a:p>
            <a:r>
              <a:rPr lang="ru-RU" sz="2000" b="1" dirty="0" smtClean="0"/>
              <a:t>Структура расходов бюджета ЗАТО Видяево </a:t>
            </a:r>
            <a:br>
              <a:rPr lang="ru-RU" sz="2000" b="1" dirty="0" smtClean="0"/>
            </a:br>
            <a:r>
              <a:rPr lang="ru-RU" sz="2000" b="1" dirty="0" smtClean="0"/>
              <a:t>на 2018 -2021 годы.</a:t>
            </a:r>
            <a:endParaRPr lang="ru-RU" sz="2000" b="1" i="1" dirty="0" smtClean="0"/>
          </a:p>
        </p:txBody>
      </p:sp>
      <p:pic>
        <p:nvPicPr>
          <p:cNvPr id="2457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9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85813" y="0"/>
            <a:ext cx="6858000" cy="7858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199426"/>
              </p:ext>
            </p:extLst>
          </p:nvPr>
        </p:nvGraphicFramePr>
        <p:xfrm>
          <a:off x="362893" y="793014"/>
          <a:ext cx="3056979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251013"/>
              </p:ext>
            </p:extLst>
          </p:nvPr>
        </p:nvGraphicFramePr>
        <p:xfrm>
          <a:off x="539552" y="1052736"/>
          <a:ext cx="5486400" cy="4508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8686355"/>
              </p:ext>
            </p:extLst>
          </p:nvPr>
        </p:nvGraphicFramePr>
        <p:xfrm>
          <a:off x="323528" y="3717032"/>
          <a:ext cx="424847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818763"/>
              </p:ext>
            </p:extLst>
          </p:nvPr>
        </p:nvGraphicFramePr>
        <p:xfrm>
          <a:off x="4172063" y="1988840"/>
          <a:ext cx="4672693" cy="5287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8717709"/>
              </p:ext>
            </p:extLst>
          </p:nvPr>
        </p:nvGraphicFramePr>
        <p:xfrm>
          <a:off x="3779912" y="1196752"/>
          <a:ext cx="3284220" cy="2368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85813" y="0"/>
            <a:ext cx="6858000" cy="785813"/>
          </a:xfrm>
        </p:spPr>
        <p:txBody>
          <a:bodyPr/>
          <a:lstStyle/>
          <a:p>
            <a:r>
              <a:rPr lang="ru-RU" sz="2000" b="1" dirty="0" smtClean="0"/>
              <a:t>Муниципальные программы ЗАТО Видяево</a:t>
            </a:r>
            <a:br>
              <a:rPr lang="ru-RU" sz="2000" b="1" dirty="0" smtClean="0"/>
            </a:br>
            <a:r>
              <a:rPr lang="ru-RU" sz="2000" b="1" dirty="0" smtClean="0"/>
              <a:t>на 2019-2021 годы.</a:t>
            </a:r>
            <a:endParaRPr lang="ru-RU" sz="2000" b="1" i="1" dirty="0" smtClean="0"/>
          </a:p>
        </p:txBody>
      </p:sp>
      <p:pic>
        <p:nvPicPr>
          <p:cNvPr id="2560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10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85813" y="0"/>
            <a:ext cx="6858000" cy="7858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8494595"/>
              </p:ext>
            </p:extLst>
          </p:nvPr>
        </p:nvGraphicFramePr>
        <p:xfrm>
          <a:off x="778818" y="148478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2610130"/>
              </p:ext>
            </p:extLst>
          </p:nvPr>
        </p:nvGraphicFramePr>
        <p:xfrm>
          <a:off x="820600" y="40005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305721"/>
              </p:ext>
            </p:extLst>
          </p:nvPr>
        </p:nvGraphicFramePr>
        <p:xfrm>
          <a:off x="4022995" y="421068"/>
          <a:ext cx="5105400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656576"/>
              </p:ext>
            </p:extLst>
          </p:nvPr>
        </p:nvGraphicFramePr>
        <p:xfrm>
          <a:off x="2167366" y="802694"/>
          <a:ext cx="6528163" cy="582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895255"/>
              </p:ext>
            </p:extLst>
          </p:nvPr>
        </p:nvGraphicFramePr>
        <p:xfrm>
          <a:off x="0" y="980728"/>
          <a:ext cx="4499992" cy="2670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865361"/>
              </p:ext>
            </p:extLst>
          </p:nvPr>
        </p:nvGraphicFramePr>
        <p:xfrm>
          <a:off x="-165538" y="4202174"/>
          <a:ext cx="4578532" cy="2739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 descr="C:\Documents and Settings\yuriryab\Рабочий стол\Карта России-Мурманс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8913"/>
            <a:ext cx="8964613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angle 5"/>
          <p:cNvSpPr>
            <a:spLocks noChangeArrowheads="1"/>
          </p:cNvSpPr>
          <p:nvPr/>
        </p:nvSpPr>
        <p:spPr bwMode="auto">
          <a:xfrm>
            <a:off x="323850" y="5181600"/>
            <a:ext cx="8591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sz="20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627" name="TextBox 7"/>
          <p:cNvSpPr txBox="1">
            <a:spLocks noChangeArrowheads="1"/>
          </p:cNvSpPr>
          <p:nvPr/>
        </p:nvSpPr>
        <p:spPr bwMode="auto">
          <a:xfrm>
            <a:off x="179388" y="1125538"/>
            <a:ext cx="885666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b="1" dirty="0"/>
          </a:p>
          <a:p>
            <a:pPr algn="just"/>
            <a:endParaRPr lang="ru-RU" b="1" dirty="0"/>
          </a:p>
          <a:p>
            <a:pPr algn="just"/>
            <a:endParaRPr lang="ru-RU" b="1" dirty="0"/>
          </a:p>
          <a:p>
            <a:pPr algn="ctr"/>
            <a:endParaRPr lang="ru-RU" b="1" dirty="0"/>
          </a:p>
          <a:p>
            <a:pPr algn="ctr"/>
            <a:r>
              <a:rPr lang="ru-RU" b="1" dirty="0"/>
              <a:t>В целях обеспечения жизнедеятельности населения </a:t>
            </a:r>
          </a:p>
          <a:p>
            <a:pPr algn="just"/>
            <a:r>
              <a:rPr lang="ru-RU" b="1" dirty="0"/>
              <a:t>в районах Крайнего Севера и социальной защиты населения ЗАТО </a:t>
            </a:r>
            <a:r>
              <a:rPr lang="ru-RU" b="1" dirty="0" err="1"/>
              <a:t>Видяево</a:t>
            </a:r>
            <a:r>
              <a:rPr lang="ru-RU" b="1" dirty="0"/>
              <a:t>, планируется предоставление муниципальной </a:t>
            </a:r>
            <a:r>
              <a:rPr lang="ru-RU" b="1" dirty="0" smtClean="0"/>
              <a:t>преференции</a:t>
            </a:r>
            <a:endParaRPr lang="ru-RU" b="1" dirty="0"/>
          </a:p>
          <a:p>
            <a:r>
              <a:rPr lang="ru-RU" dirty="0"/>
              <a:t>	</a:t>
            </a:r>
          </a:p>
          <a:p>
            <a:pPr>
              <a:buFontTx/>
              <a:buChar char="-"/>
            </a:pPr>
            <a:r>
              <a:rPr lang="ru-RU" dirty="0" smtClean="0"/>
              <a:t>Муниципальному </a:t>
            </a:r>
            <a:r>
              <a:rPr lang="ru-RU" dirty="0"/>
              <a:t>унитарному производственному предприятию </a:t>
            </a:r>
          </a:p>
          <a:p>
            <a:r>
              <a:rPr lang="ru-RU" dirty="0"/>
              <a:t>	«Жилищно-коммунальное хозяйство» ЗАТО </a:t>
            </a:r>
            <a:r>
              <a:rPr lang="ru-RU" dirty="0" err="1"/>
              <a:t>Видяево</a:t>
            </a:r>
            <a:r>
              <a:rPr lang="ru-RU" dirty="0"/>
              <a:t>;</a:t>
            </a:r>
          </a:p>
          <a:p>
            <a:endParaRPr lang="ru-RU" dirty="0"/>
          </a:p>
          <a:p>
            <a:pPr>
              <a:buFontTx/>
              <a:buChar char="-"/>
            </a:pPr>
            <a:r>
              <a:rPr lang="ru-RU" dirty="0"/>
              <a:t>Обществу с ограниченной ответственностью «</a:t>
            </a:r>
            <a:r>
              <a:rPr lang="ru-RU" dirty="0" err="1"/>
              <a:t>Севгаз</a:t>
            </a:r>
            <a:r>
              <a:rPr lang="ru-RU" dirty="0"/>
              <a:t>»</a:t>
            </a:r>
          </a:p>
          <a:p>
            <a:endParaRPr lang="ru-RU" dirty="0"/>
          </a:p>
          <a:p>
            <a:r>
              <a:rPr lang="ru-RU" sz="1400" dirty="0"/>
              <a:t>   Целесообразность принятия решения о предоставлении преференции продиктована стремлением недопущения высокого роста </a:t>
            </a:r>
            <a:r>
              <a:rPr lang="ru-RU" sz="1400"/>
              <a:t>стоимости </a:t>
            </a:r>
            <a:r>
              <a:rPr lang="ru-RU" sz="1400" smtClean="0"/>
              <a:t>тарифов </a:t>
            </a:r>
            <a:r>
              <a:rPr lang="ru-RU" sz="1400" dirty="0"/>
              <a:t>на обслуживание жилого фонда и качественного содержания дорог, мостов и площадей в границах муниципального образования ЗАТО </a:t>
            </a:r>
            <a:r>
              <a:rPr lang="ru-RU" sz="1400" dirty="0" err="1"/>
              <a:t>Видяево</a:t>
            </a:r>
            <a:r>
              <a:rPr lang="ru-RU" sz="1400" dirty="0"/>
              <a:t>, бесперебойного осуществления газоснабжения на территории ЗАТО </a:t>
            </a:r>
            <a:r>
              <a:rPr lang="ru-RU" sz="1400" dirty="0" err="1"/>
              <a:t>Видяево</a:t>
            </a:r>
            <a:endParaRPr lang="ru-RU" sz="1400" dirty="0"/>
          </a:p>
        </p:txBody>
      </p:sp>
      <p:pic>
        <p:nvPicPr>
          <p:cNvPr id="2662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9613" y="620713"/>
            <a:ext cx="3603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11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11108</TotalTime>
  <Words>475</Words>
  <Application>Microsoft Office PowerPoint</Application>
  <PresentationFormat>Экран (4:3)</PresentationFormat>
  <Paragraphs>175</Paragraphs>
  <Slides>10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Calibri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Основные характеристики  бюджета ЗАТО Видяево на 2019 год  и на плановый период 2020 и 2021 годов </vt:lpstr>
      <vt:lpstr>  Основные характеристики  бюджета ЗАТО Видяево на 2019 год     и на плановый период 2020 и 2021 годов </vt:lpstr>
      <vt:lpstr>Доходы бюджета ЗАТО Видяево на 2019 год  и на плановый период 2020и 2021 годов</vt:lpstr>
      <vt:lpstr>Структура расходов бюджета ЗАТО Видяево  на 2018 -2021 годы.</vt:lpstr>
      <vt:lpstr>Муниципальные программы ЗАТО Видяево на 2019-2021 годы.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Никишин</dc:creator>
  <cp:lastModifiedBy>Никишина Н.В</cp:lastModifiedBy>
  <cp:revision>114</cp:revision>
  <cp:lastPrinted>2018-11-26T12:21:41Z</cp:lastPrinted>
  <dcterms:created xsi:type="dcterms:W3CDTF">2009-12-02T11:29:25Z</dcterms:created>
  <dcterms:modified xsi:type="dcterms:W3CDTF">2018-12-20T08:40:36Z</dcterms:modified>
</cp:coreProperties>
</file>