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79" r:id="rId2"/>
    <p:sldId id="380" r:id="rId3"/>
    <p:sldId id="328" r:id="rId4"/>
    <p:sldId id="382" r:id="rId5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9E6"/>
    <a:srgbClr val="00FF00"/>
    <a:srgbClr val="FEF472"/>
    <a:srgbClr val="009A46"/>
    <a:srgbClr val="B9B9B7"/>
    <a:srgbClr val="99FF33"/>
    <a:srgbClr val="13F9CD"/>
    <a:srgbClr val="52B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7829" autoAdjust="0"/>
  </p:normalViewPr>
  <p:slideViewPr>
    <p:cSldViewPr>
      <p:cViewPr varScale="1">
        <p:scale>
          <a:sx n="113" d="100"/>
          <a:sy n="113" d="100"/>
        </p:scale>
        <p:origin x="15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5;&#1086;&#1076;&#1086;&#1074;&#1086;&#1081;%20&#1079;&#1072;%202019\2019%20&#1075;&#1086;&#1076;%20&#1087;&#1091;&#1073;&#1083;&#1080;&#1095;&#1082;&#1072;%20&#1075;&#1086;&#1076;&#1086;&#1074;&#1086;&#1081;%20&#1086;&#1090;&#1095;&#1077;&#1090;\&#1087;&#1086;&#1103;&#1089;&#1085;&#1080;&#1090;&#1077;&#1083;&#1100;&#1085;&#1072;&#1103;%20&#1082;%20&#1087;&#1091;&#1073;&#1083;&#1080;&#1095;&#1085;&#1099;&#1084;%20&#1089;&#1083;&#1091;&#1096;&#1072;&#1085;&#1080;&#1103;&#1084;%20&#1075;&#1086;&#1076;&#1086;&#1074;&#1086;&#1075;&#1086;%20&#1079;&#1072;%202019\&#1044;&#1086;&#1082;&#1083;&#1072;&#1076;%20&#1043;&#1083;&#1072;&#1074;&#1099;%20&#1047;&#1040;&#1058;&#1054;%20&#1047;&#1072;%202019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5;&#1086;&#1076;&#1086;&#1074;&#1086;&#1081;%20&#1079;&#1072;%202019\2019%20&#1075;&#1086;&#1076;%20&#1087;&#1091;&#1073;&#1083;&#1080;&#1095;&#1082;&#1072;%20&#1075;&#1086;&#1076;&#1086;&#1074;&#1086;&#1081;%20&#1086;&#1090;&#1095;&#1077;&#1090;\&#1087;&#1086;&#1103;&#1089;&#1085;&#1080;&#1090;&#1077;&#1083;&#1100;&#1085;&#1072;&#1103;%20&#1082;%20&#1087;&#1091;&#1073;&#1083;&#1080;&#1095;&#1085;&#1099;&#1084;%20&#1089;&#1083;&#1091;&#1096;&#1072;&#1085;&#1080;&#1103;&#1084;%20&#1075;&#1086;&#1076;&#1086;&#1074;&#1086;&#1075;&#1086;%20&#1079;&#1072;%202019\&#1044;&#1086;&#1082;&#1083;&#1072;&#1076;%20&#1043;&#1083;&#1072;&#1074;&#1099;%20&#1047;&#1040;&#1058;&#1054;%20&#1047;&#1072;%202019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1600" b="1" i="0" u="sng" baseline="0" dirty="0">
                <a:latin typeface="Times New Roman" panose="02020603050405020304" pitchFamily="18" charset="0"/>
              </a:rPr>
              <a:t>Утвержденные бюджетные </a:t>
            </a:r>
            <a:r>
              <a:rPr lang="ru-RU" sz="1600" b="1" i="0" u="sng" baseline="0" dirty="0" smtClean="0">
                <a:latin typeface="Times New Roman" panose="02020603050405020304" pitchFamily="18" charset="0"/>
              </a:rPr>
              <a:t>назначения,                                                       </a:t>
            </a:r>
            <a:r>
              <a:rPr lang="ru-RU" sz="1400" b="1" i="0" u="sng" baseline="0" dirty="0" smtClean="0">
                <a:latin typeface="Times New Roman" panose="02020603050405020304" pitchFamily="18" charset="0"/>
              </a:rPr>
              <a:t>(доля в общем объеме доходов)</a:t>
            </a:r>
            <a:endParaRPr lang="ru-RU" sz="1400" b="1" i="0" u="sng" baseline="0" dirty="0">
              <a:latin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1706832921342073"/>
          <c:y val="1.153156406044974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546997781027335E-2"/>
          <c:y val="0.17058448184119893"/>
          <c:w val="0.81761204460765624"/>
          <c:h val="0.64592914383781919"/>
        </c:manualLayout>
      </c:layout>
      <c:pie3DChart>
        <c:varyColors val="1"/>
        <c:ser>
          <c:idx val="0"/>
          <c:order val="0"/>
          <c:tx>
            <c:strRef>
              <c:f>'доходы утв.+исп. (1 сл.)'!$C$6</c:f>
              <c:strCache>
                <c:ptCount val="1"/>
                <c:pt idx="0">
                  <c:v>Утвержденные бюджетные назначения, (руб.)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explosion val="52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explosion val="39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4455920288717647"/>
                  <c:y val="-2.01929557416434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0658433785134988E-3"/>
                  <c:y val="-8.50990280359239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9305287400499044"/>
                  <c:y val="0.1183530777282055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6016546209580292E-2"/>
                  <c:y val="0.1293799957899414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6693806131376421E-3"/>
                  <c:y val="-5.436094099348692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8379728765167738"/>
                  <c:y val="-1.616513305147972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'доходы утв.+исп. (1 сл.)'!$B$11:$B$27</c:f>
              <c:strCache>
                <c:ptCount val="5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Дотации бюджетам бюджетной системы Российской Федерации</c:v>
                </c:pt>
                <c:pt idx="3">
                  <c:v>Субсидии бюджетам бюджетной системы Российской Федерации (межбюджетные субсидии)</c:v>
                </c:pt>
                <c:pt idx="4">
                  <c:v>Субвенции бюджетам бюджетной системы Российской Федерации</c:v>
                </c:pt>
              </c:strCache>
            </c:strRef>
          </c:cat>
          <c:val>
            <c:numRef>
              <c:f>'доходы утв.+исп. (1 сл.)'!$C$11:$C$27</c:f>
              <c:numCache>
                <c:formatCode>#,##0.00</c:formatCode>
                <c:ptCount val="5"/>
                <c:pt idx="0">
                  <c:v>70340695.640000001</c:v>
                </c:pt>
                <c:pt idx="1">
                  <c:v>13981955.199999999</c:v>
                </c:pt>
                <c:pt idx="2">
                  <c:v>212887476</c:v>
                </c:pt>
                <c:pt idx="3">
                  <c:v>55406020.450000003</c:v>
                </c:pt>
                <c:pt idx="4">
                  <c:v>150260670.81999999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1600" b="1" i="0" u="sng" baseline="0" dirty="0">
                <a:effectLst/>
                <a:latin typeface="Times New Roman" panose="02020603050405020304" pitchFamily="18" charset="0"/>
              </a:rPr>
              <a:t>Исполненные бюджетные </a:t>
            </a:r>
            <a:r>
              <a:rPr lang="ru-RU" sz="1600" b="1" i="0" u="sng" baseline="0" dirty="0" smtClean="0">
                <a:effectLst/>
                <a:latin typeface="Times New Roman" panose="02020603050405020304" pitchFamily="18" charset="0"/>
              </a:rPr>
              <a:t>назначения,                                      </a:t>
            </a:r>
            <a:r>
              <a:rPr lang="ru-RU" sz="1400" b="1" i="0" u="sng" baseline="0" dirty="0" smtClean="0">
                <a:effectLst/>
                <a:latin typeface="Times New Roman" panose="02020603050405020304" pitchFamily="18" charset="0"/>
              </a:rPr>
              <a:t>(доля в общем объеме доходов)</a:t>
            </a:r>
            <a:endParaRPr lang="ru-RU" sz="1400" u="sng" baseline="0" dirty="0">
              <a:effectLst/>
              <a:latin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591946202933002"/>
          <c:y val="1.4037792097174389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587632775102283E-2"/>
          <c:y val="0.15205833611080249"/>
          <c:w val="0.79930506988255667"/>
          <c:h val="0.698915398289079"/>
        </c:manualLayout>
      </c:layout>
      <c:pie3DChart>
        <c:varyColors val="1"/>
        <c:ser>
          <c:idx val="0"/>
          <c:order val="0"/>
          <c:tx>
            <c:strRef>
              <c:f>'доходы утв.+исп. (1 сл.)'!$C$44</c:f>
              <c:strCache>
                <c:ptCount val="1"/>
                <c:pt idx="0">
                  <c:v>Исполнено, (руб.)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44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0943388798098358"/>
                  <c:y val="-2.857143163227078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230940379688583"/>
                  <c:y val="-3.9193176066856766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Неналоговые </a:t>
                    </a:r>
                    <a:r>
                      <a:rPr lang="ru-RU" sz="1100" dirty="0"/>
                      <a:t>доходы
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412450219775836E-2"/>
                  <c:y val="0.1004325136713204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0.1370431750878868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007327069208527E-3"/>
                  <c:y val="-9.61118131935957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'доходы утв.+исп. (1 сл.)'!$B$45:$B$65</c:f>
              <c:strCache>
                <c:ptCount val="5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Дотации бюджетам бюджетной системы Российской Федерации</c:v>
                </c:pt>
                <c:pt idx="3">
                  <c:v>Субсидии бюджетам бюджетной системы Российской Федерации (межбюджетные субсидии)</c:v>
                </c:pt>
                <c:pt idx="4">
                  <c:v>Субвенции бюджетам бюджетной системы Российской Федерации</c:v>
                </c:pt>
              </c:strCache>
            </c:strRef>
          </c:cat>
          <c:val>
            <c:numRef>
              <c:f>'доходы утв.+исп. (1 сл.)'!$C$45:$C$65</c:f>
              <c:numCache>
                <c:formatCode>#,##0.00</c:formatCode>
                <c:ptCount val="5"/>
                <c:pt idx="0">
                  <c:v>70175992.640000001</c:v>
                </c:pt>
                <c:pt idx="1">
                  <c:v>13863261.969999999</c:v>
                </c:pt>
                <c:pt idx="2">
                  <c:v>212887476</c:v>
                </c:pt>
                <c:pt idx="3">
                  <c:v>52702398.850000001</c:v>
                </c:pt>
                <c:pt idx="4">
                  <c:v>147806920.52000001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0297" y="0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7E90D31-668F-4A0A-92A6-2746BC7983F2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6" tIns="45440" rIns="90886" bIns="4544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8801" y="4690905"/>
            <a:ext cx="5440075" cy="444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380221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0297" y="9380221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022EA1-010E-4D21-B35E-79CB46FB78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125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dirty="0"/>
              <a:t>Основные параметры прогноза социально-экономического развития области на 2009-2011 г.г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С.Семенов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4D475-D40F-4E29-90E9-C4610A89C65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689316"/>
            <a:ext cx="4985392" cy="444468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05613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dirty="0"/>
              <a:t>Основные параметры прогноза социально-экономического развития области на 2009-2011 г.г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С.Семенов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F0B027-AEF3-4FE2-9BD9-F3971BE61D0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dirty="0" smtClean="0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689316"/>
            <a:ext cx="4985392" cy="444468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84362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36122-1007-41AF-B93E-23BE88C48147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98DBC-B474-4888-98AE-CE5BB358C7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09EFA-A84A-4867-8539-1A8468AB1F5E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31D82-6F75-410F-853B-85AB3FEA7D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7C8A5-1EB6-448F-A372-C83AA4549936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89AA0-7FBA-426B-AE1C-29BC890A58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95BAB-00F2-41A4-9EF1-4463D1ED1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21C70-3060-42E6-BE18-1BCA11BAA851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0EDF1-CB89-4F2A-BC85-D16E9E9DF7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7FE7-DDCC-4F5A-AAB4-F8714D5D0BE3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3DC58-78D0-4328-A154-231E21F547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845CC-7464-4272-903E-8430B20395B4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6EA1-A367-444F-87C6-A735EABE60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B0C90-9B77-4D93-83EE-14251A0CDBE5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9D1BD-6F4F-490C-BF83-A0F5048B10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D3219-E4C1-4C54-BCB2-38F4A411EBA6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494F1-8F56-4528-B482-1E52157C7B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675F3-9575-41C8-8F0E-1DB11CFEFE06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003A3-337D-4B69-9883-06A6FA5872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FC8FF-D1BB-43D6-8542-B68E6D719428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61531-75A6-4CC1-8447-207F0F413E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AF9A9-507C-4151-B566-563E93C9D392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C63C5-A060-4F2E-9EBE-D97419452F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E7CEBB-C8DF-4604-83F5-CB1DBCDD8228}" type="datetimeFigureOut">
              <a:rPr lang="ru-RU"/>
              <a:pPr>
                <a:defRPr/>
              </a:pPr>
              <a:t>25.08.2020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94BB8C-B2C4-437F-89E0-7B6FD30FD1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C:\Documents and Settings\yuriryab\Рабочий стол\Карта России-Мурманс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393" y="0"/>
            <a:ext cx="89646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3" y="476250"/>
            <a:ext cx="360362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341438"/>
            <a:ext cx="8964613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ЗАТО 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2019 году исполнен в соответствии с: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кодекса Российской Федерации;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Посланиями Президента Российской Федерации Федеральному Собранию Российской Федерации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марта 2018 года;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указами Президента Российской Федерации от 7 мая 2012 года № 597, от 01.06.2012 № 761,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28.12.2012 № 1688,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07.05.2018 № 204;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основными направлениями бюджетной политики Мурманской области на 2019 год и на плановый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годов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утвержденной постановлением Правительства Мурманской области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15.10.2018 № 464-ПП;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основными направлениями налоговой политики Мурманской области на 2019 год и на плановый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и 2021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утвержденной постановлением Правительства Мурманской области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22.08.2018 № 394-ПП/10;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проектом Закона Мурманской области «Об областном бюджете на 2019 год и на плановый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и 2021 годов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постановлением Администрации ЗАТО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26.10.2018 № 853 «Об основных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направлениях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политики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2019 год и на плановый период 2020 и 2021 годов»;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постановлением Администрации ЗАТО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20.09.2018 № 742 «Об основных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направлениях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2019 год и на плановый период 2020 и 2021 годов»;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прогнозом социально – экономического развития ЗАТО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2019 год и плановый период 2020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годов»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Администрации ЗАТО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26.10.2018 № 848.</a:t>
            </a:r>
          </a:p>
        </p:txBody>
      </p:sp>
      <p:pic>
        <p:nvPicPr>
          <p:cNvPr id="1741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C:\Documents and Settings\yuriryab\Рабочий стол\Карта России-Мурманс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1044"/>
            <a:ext cx="9144000" cy="6995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33588" y="476250"/>
            <a:ext cx="360362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88913"/>
            <a:ext cx="9144000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СТРАТЕГИЧЕСКИЕ ЦЕЛИ И ПРИОРИТЕТЫ БЮДЖЕТНОЙ И НАЛОГОВОЙ ПОЛИТИКИ</a:t>
            </a:r>
          </a:p>
          <a:p>
            <a:pPr algn="ctr">
              <a:buFontTx/>
              <a:buChar char="-"/>
              <a:defRPr/>
            </a:pPr>
            <a:endParaRPr lang="ru-RU" sz="1400" dirty="0"/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налогового регулирования с целью создания условий для роста инвестиционной активности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субъектов среднего и малого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бизнеса;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устойчивости бюджетной системы муниципального образования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управления общественными финансами, строгое соблюдение бюджетно-финансовой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дисциплины всеми главными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распорядителями и получателями бюджетных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внутреннего муниципального финансового контроля за соблюдением бюджетного законодательства и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иных нормативных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 актов, регулирующих бюджетные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правоотношения;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эффективного расходования бюджетных средств, четкой увязки бюджетных расходов с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установленными целями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политики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мобилизация внутренних источников путем проведения оценки эффективности бюджетных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на стадии планирования) и сокращения неэффективных расходов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социальной поддержки граждан на основе применения принципов адресности и нуждаемости;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конкурентной среды оказания муниципальных услуг за счет привлечения к их оказанию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негосударственных организаций;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кредиторской задолженности по заработной плате и социальным выплатам</a:t>
            </a:r>
            <a:r>
              <a:rPr lang="ru-RU" sz="1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открытости и прозрачности информации об управлении общественными финансами,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вовлечения населения ЗАТО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обсуждение и принятие конкретных бюджетных решений,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общественного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их эффективности и результативности.</a:t>
            </a:r>
          </a:p>
          <a:p>
            <a:pPr marL="285750" indent="-285750">
              <a:buFontTx/>
              <a:buChar char="-"/>
            </a:pPr>
            <a:endParaRPr lang="ru-RU" sz="1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746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000">
              <a:latin typeface="Century Gothic" pitchFamily="34" charset="0"/>
            </a:endParaRPr>
          </a:p>
        </p:txBody>
      </p:sp>
      <p:pic>
        <p:nvPicPr>
          <p:cNvPr id="19461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001000" cy="981075"/>
          </a:xfrm>
        </p:spPr>
        <p:txBody>
          <a:bodyPr/>
          <a:lstStyle/>
          <a:p>
            <a:pPr>
              <a:defRPr sz="16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2000" b="1" dirty="0" smtClean="0">
                <a:latin typeface="Times New Roman" panose="02020603050405020304" pitchFamily="18" charset="0"/>
              </a:rPr>
              <a:t>Доходы бюджета ЗАТО Видяево за 2019 </a:t>
            </a:r>
            <a:r>
              <a:rPr lang="ru-RU" sz="2000" b="1" dirty="0">
                <a:latin typeface="Times New Roman" panose="02020603050405020304" pitchFamily="18" charset="0"/>
              </a:rPr>
              <a:t>год, руб.</a:t>
            </a:r>
          </a:p>
        </p:txBody>
      </p:sp>
      <p:sp>
        <p:nvSpPr>
          <p:cNvPr id="21506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</a:p>
        </p:txBody>
      </p:sp>
      <p:pic>
        <p:nvPicPr>
          <p:cNvPr id="2150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899767"/>
              </p:ext>
            </p:extLst>
          </p:nvPr>
        </p:nvGraphicFramePr>
        <p:xfrm>
          <a:off x="179512" y="1196752"/>
          <a:ext cx="460851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9892020"/>
              </p:ext>
            </p:extLst>
          </p:nvPr>
        </p:nvGraphicFramePr>
        <p:xfrm>
          <a:off x="4572000" y="1268760"/>
          <a:ext cx="441540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012007758"/>
              </p:ext>
            </p:extLst>
          </p:nvPr>
        </p:nvGraphicFramePr>
        <p:xfrm>
          <a:off x="484695" y="274638"/>
          <a:ext cx="8047745" cy="60979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410"/>
                <a:gridCol w="2871609"/>
                <a:gridCol w="1568526"/>
                <a:gridCol w="1604723"/>
                <a:gridCol w="1375477"/>
              </a:tblGrid>
              <a:tr h="41834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бюджета ЗАТО </a:t>
                      </a:r>
                      <a:r>
                        <a:rPr lang="ru-RU" sz="16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 2019 год по направлениям деятельности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86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№ п/п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назначения, (руб.)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 (руб.)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7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7353" marR="7353" marT="735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бюджета всего,                                                  в том числе: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509 376 818,11</a:t>
                      </a:r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502 060 900,38</a:t>
                      </a:r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98,6%</a:t>
                      </a:r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68 470 453,81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66 991 720,47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404 200,00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404 200,00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18 957 710,72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18 865 257,42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39 895 609,31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39 840 499,59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4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84 545 375,31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84 326 693,64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2 905 908,00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172 295,40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7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228 772 760,72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228 644 067,48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7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8 824 218,05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8 819 818,05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21 487 300,00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18 901 976,14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10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30 245 915,60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30 227 005,60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4 867 366,59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4 867 366,59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</a:p>
        </p:txBody>
      </p:sp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73900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11142</TotalTime>
  <Words>657</Words>
  <Application>Microsoft Office PowerPoint</Application>
  <PresentationFormat>Экран (4:3)</PresentationFormat>
  <Paragraphs>137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 Unicode MS</vt:lpstr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Доходы бюджета ЗАТО Видяево за 2019 год, руб.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Никишин</dc:creator>
  <cp:lastModifiedBy>Никишина Н.В</cp:lastModifiedBy>
  <cp:revision>114</cp:revision>
  <cp:lastPrinted>2019-05-27T06:45:20Z</cp:lastPrinted>
  <dcterms:created xsi:type="dcterms:W3CDTF">2009-12-02T11:29:25Z</dcterms:created>
  <dcterms:modified xsi:type="dcterms:W3CDTF">2020-08-25T07:03:52Z</dcterms:modified>
</cp:coreProperties>
</file>