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-</a:t>
                    </a:r>
                    <a:r>
                      <a:rPr lang="en-US" dirty="0" smtClean="0"/>
                      <a:t>18</a:t>
                    </a:r>
                    <a:r>
                      <a:rPr lang="ru-RU" dirty="0" smtClean="0"/>
                      <a:t>1-</a:t>
                    </a:r>
                  </a:p>
                  <a:p>
                    <a:r>
                      <a:rPr lang="ru-RU" smtClean="0"/>
                      <a:t>57%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-</a:t>
                    </a:r>
                    <a:r>
                      <a:rPr lang="en-US" smtClean="0"/>
                      <a:t>132</a:t>
                    </a:r>
                    <a:r>
                      <a:rPr lang="ru-RU" smtClean="0"/>
                      <a:t>-</a:t>
                    </a:r>
                  </a:p>
                  <a:p>
                    <a:r>
                      <a:rPr lang="ru-RU" smtClean="0"/>
                      <a:t>41,5%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-</a:t>
                    </a:r>
                    <a:r>
                      <a:rPr lang="en-US" smtClean="0"/>
                      <a:t>5</a:t>
                    </a:r>
                    <a:r>
                      <a:rPr lang="ru-RU" smtClean="0"/>
                      <a:t>-</a:t>
                    </a:r>
                  </a:p>
                  <a:p>
                    <a:r>
                      <a:rPr lang="ru-RU" smtClean="0"/>
                      <a:t>1,5%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женский</c:v>
                </c:pt>
                <c:pt idx="1">
                  <c:v>мужской</c:v>
                </c:pt>
                <c:pt idx="2">
                  <c:v>нет ответа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189</c:v>
                </c:pt>
                <c:pt idx="1">
                  <c:v>132</c:v>
                </c:pt>
                <c:pt idx="2">
                  <c:v>5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891975308641994"/>
          <c:y val="0.27619249207295782"/>
          <c:w val="0.75308641975308666"/>
          <c:h val="0.650673679833441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Не употребляю</c:v>
                </c:pt>
                <c:pt idx="1">
                  <c:v>Очень редко</c:v>
                </c:pt>
                <c:pt idx="2">
                  <c:v>Только по праздникам</c:v>
                </c:pt>
                <c:pt idx="3">
                  <c:v>1-3 раза в месяц</c:v>
                </c:pt>
                <c:pt idx="4">
                  <c:v>1 раз в неделю и чаще</c:v>
                </c:pt>
                <c:pt idx="5">
                  <c:v>по выходным</c:v>
                </c:pt>
                <c:pt idx="6">
                  <c:v>Новый год</c:v>
                </c:pt>
                <c:pt idx="7">
                  <c:v>1 раз в жизни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0.81799999999999995</c:v>
                </c:pt>
                <c:pt idx="1">
                  <c:v>7.9000000000000056E-2</c:v>
                </c:pt>
                <c:pt idx="2" formatCode="0%">
                  <c:v>0.05</c:v>
                </c:pt>
                <c:pt idx="3">
                  <c:v>1.6000000000000014E-2</c:v>
                </c:pt>
                <c:pt idx="4" formatCode="0%">
                  <c:v>1.0000000000000005E-2</c:v>
                </c:pt>
                <c:pt idx="5" formatCode="0%">
                  <c:v>0</c:v>
                </c:pt>
                <c:pt idx="6">
                  <c:v>1.6000000000000014E-2</c:v>
                </c:pt>
                <c:pt idx="7">
                  <c:v>1.2999999999999998E-2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gradFill>
      <a:gsLst>
        <a:gs pos="0">
          <a:srgbClr val="DCEBF5"/>
        </a:gs>
        <a:gs pos="8000">
          <a:srgbClr val="83A7C3"/>
        </a:gs>
        <a:gs pos="13000">
          <a:srgbClr val="768FB9"/>
        </a:gs>
        <a:gs pos="21001">
          <a:srgbClr val="83A7C3"/>
        </a:gs>
        <a:gs pos="52000">
          <a:srgbClr val="FFFFFF"/>
        </a:gs>
        <a:gs pos="56000">
          <a:srgbClr val="9C6563"/>
        </a:gs>
        <a:gs pos="58000">
          <a:srgbClr val="80302D"/>
        </a:gs>
        <a:gs pos="71001">
          <a:srgbClr val="C0524E"/>
        </a:gs>
        <a:gs pos="94000">
          <a:srgbClr val="EBDAD4"/>
        </a:gs>
        <a:gs pos="100000">
          <a:srgbClr val="55261C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Вредно</c:v>
                </c:pt>
                <c:pt idx="1">
                  <c:v>Не вредно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99.3</c:v>
                </c:pt>
                <c:pt idx="1">
                  <c:v>0</c:v>
                </c:pt>
                <c:pt idx="2">
                  <c:v>0.70000000000000062</c:v>
                </c:pt>
              </c:numCache>
            </c:numRef>
          </c:val>
        </c:ser>
        <c:axId val="39909632"/>
        <c:axId val="44957696"/>
      </c:barChart>
      <c:catAx>
        <c:axId val="39909632"/>
        <c:scaling>
          <c:orientation val="minMax"/>
        </c:scaling>
        <c:axPos val="l"/>
        <c:tickLblPos val="nextTo"/>
        <c:crossAx val="44957696"/>
        <c:crosses val="autoZero"/>
        <c:auto val="1"/>
        <c:lblAlgn val="ctr"/>
        <c:lblOffset val="100"/>
      </c:catAx>
      <c:valAx>
        <c:axId val="44957696"/>
        <c:scaling>
          <c:orientation val="minMax"/>
        </c:scaling>
        <c:axPos val="b"/>
        <c:majorGridlines/>
        <c:numFmt formatCode="General" sourceLinked="1"/>
        <c:tickLblPos val="nextTo"/>
        <c:crossAx val="39909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2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959876543209877"/>
          <c:y val="0.13265066462098762"/>
          <c:w val="0.8070987654320988"/>
          <c:h val="0.779595193332336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CatName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Не пробовал</c:v>
                </c:pt>
                <c:pt idx="1">
                  <c:v>17 лет</c:v>
                </c:pt>
                <c:pt idx="2">
                  <c:v>15-16 лет</c:v>
                </c:pt>
                <c:pt idx="3">
                  <c:v>13-14 лет</c:v>
                </c:pt>
                <c:pt idx="4">
                  <c:v>11-12 лет</c:v>
                </c:pt>
                <c:pt idx="5">
                  <c:v>10 лет и раньше</c:v>
                </c:pt>
                <c:pt idx="6">
                  <c:v>Пробовал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%">
                  <c:v>0.70800000000000018</c:v>
                </c:pt>
                <c:pt idx="1">
                  <c:v>0</c:v>
                </c:pt>
                <c:pt idx="2" formatCode="0.0%">
                  <c:v>3.100000000000001E-2</c:v>
                </c:pt>
                <c:pt idx="3" formatCode="0.0%">
                  <c:v>7.1999999999999995E-2</c:v>
                </c:pt>
                <c:pt idx="4" formatCode="0.0%">
                  <c:v>6.9000000000000034E-2</c:v>
                </c:pt>
                <c:pt idx="5">
                  <c:v>0.05</c:v>
                </c:pt>
                <c:pt idx="6" formatCode="0.0%">
                  <c:v>6.9000000000000034E-2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lrMapOvr bg1="dk1" tx1="lt1" bg2="dk2" tx2="lt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rgbClr val="0033CC"/>
              </a:solidFill>
            </c:spPr>
          </c:dPt>
          <c:dPt>
            <c:idx val="5"/>
            <c:spPr>
              <a:solidFill>
                <a:srgbClr val="CCECFF"/>
              </a:solidFill>
            </c:spPr>
          </c:dPt>
          <c:dPt>
            <c:idx val="7"/>
            <c:spPr>
              <a:solidFill>
                <a:srgbClr val="92D050"/>
              </a:solidFill>
            </c:spPr>
          </c:dPt>
          <c:dPt>
            <c:idx val="8"/>
            <c:spPr>
              <a:solidFill>
                <a:srgbClr val="FF6699"/>
              </a:solidFill>
            </c:spPr>
          </c:dPt>
          <c:dPt>
            <c:idx val="9"/>
            <c:spPr>
              <a:solidFill>
                <a:srgbClr val="CC3300"/>
              </a:solidFill>
            </c:spPr>
          </c:dPt>
          <c:dLbls>
            <c:txPr>
              <a:bodyPr/>
              <a:lstStyle/>
              <a:p>
                <a:pPr>
                  <a:defRPr sz="1400" b="1" i="0" baseline="0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Не пробовал</c:v>
                </c:pt>
                <c:pt idx="1">
                  <c:v>От неприятностей</c:v>
                </c:pt>
                <c:pt idx="2">
                  <c:v>Почувствовать взрослым</c:v>
                </c:pt>
                <c:pt idx="3">
                  <c:v>нравится</c:v>
                </c:pt>
                <c:pt idx="4">
                  <c:v>из любопытства</c:v>
                </c:pt>
                <c:pt idx="5">
                  <c:v>чтобы познакомиться</c:v>
                </c:pt>
                <c:pt idx="6">
                  <c:v>чтобы понравиться</c:v>
                </c:pt>
                <c:pt idx="7">
                  <c:v>друзья предложили</c:v>
                </c:pt>
                <c:pt idx="8">
                  <c:v>не хотел отставать</c:v>
                </c:pt>
                <c:pt idx="9">
                  <c:v>от нечего делать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0.70800000000000052</c:v>
                </c:pt>
                <c:pt idx="1">
                  <c:v>2.8000000000000001E-2</c:v>
                </c:pt>
                <c:pt idx="2" formatCode="0.00%">
                  <c:v>6.2000000000000059E-3</c:v>
                </c:pt>
                <c:pt idx="3">
                  <c:v>1.6000000000000018E-2</c:v>
                </c:pt>
                <c:pt idx="4">
                  <c:v>0.192</c:v>
                </c:pt>
                <c:pt idx="5" formatCode="0.00%">
                  <c:v>3.1000000000000029E-3</c:v>
                </c:pt>
                <c:pt idx="6" formatCode="0.00%">
                  <c:v>6.2000000000000059E-3</c:v>
                </c:pt>
                <c:pt idx="7">
                  <c:v>2.1999999999999999E-2</c:v>
                </c:pt>
                <c:pt idx="8" formatCode="0.00%">
                  <c:v>3.1000000000000029E-3</c:v>
                </c:pt>
                <c:pt idx="9">
                  <c:v>1.6000000000000018E-2</c:v>
                </c:pt>
              </c:numCache>
            </c:numRef>
          </c:val>
        </c:ser>
        <c:dLbls>
          <c:showVal val="1"/>
        </c:dLbls>
        <c:gapWidth val="75"/>
        <c:shape val="cylinder"/>
        <c:axId val="78398592"/>
        <c:axId val="78400128"/>
        <c:axId val="0"/>
      </c:bar3DChart>
      <c:catAx>
        <c:axId val="783985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 baseline="0"/>
            </a:pPr>
            <a:endParaRPr lang="ru-RU"/>
          </a:p>
        </c:txPr>
        <c:crossAx val="78400128"/>
        <c:crosses val="autoZero"/>
        <c:auto val="1"/>
        <c:lblAlgn val="ctr"/>
        <c:lblOffset val="100"/>
      </c:catAx>
      <c:valAx>
        <c:axId val="78400128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78398592"/>
        <c:crosses val="autoZero"/>
        <c:crossBetween val="between"/>
      </c:valAx>
      <c:spPr>
        <a:solidFill>
          <a:sysClr val="windowText" lastClr="000000"/>
        </a:solidFill>
      </c:spPr>
    </c:plotArea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flat">
              <a:bevelT w="165100" prst="coolSlant"/>
            </a:sp3d>
          </c:spPr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Не пробовал</c:v>
                </c:pt>
                <c:pt idx="1">
                  <c:v>17 лет</c:v>
                </c:pt>
                <c:pt idx="2">
                  <c:v>15-16 лет</c:v>
                </c:pt>
                <c:pt idx="3">
                  <c:v>13-14 лет</c:v>
                </c:pt>
                <c:pt idx="4">
                  <c:v>11-12 лет</c:v>
                </c:pt>
                <c:pt idx="5">
                  <c:v>10 лет и раньше</c:v>
                </c:pt>
                <c:pt idx="6">
                  <c:v>Пробовал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0.9400000000000005</c:v>
                </c:pt>
                <c:pt idx="1">
                  <c:v>0</c:v>
                </c:pt>
                <c:pt idx="2" formatCode="0.0%">
                  <c:v>1.7999999999999999E-2</c:v>
                </c:pt>
                <c:pt idx="3" formatCode="0.0%">
                  <c:v>2.1999999999999999E-2</c:v>
                </c:pt>
                <c:pt idx="4" formatCode="0.0%">
                  <c:v>1.2999999999999998E-2</c:v>
                </c:pt>
                <c:pt idx="5" formatCode="0.0%">
                  <c:v>3.0000000000000022E-3</c:v>
                </c:pt>
                <c:pt idx="6" formatCode="0.0%">
                  <c:v>3.0000000000000022E-3</c:v>
                </c:pt>
              </c:numCache>
            </c:numRef>
          </c:val>
        </c:ser>
        <c:shape val="cylinder"/>
        <c:axId val="78416512"/>
        <c:axId val="78643584"/>
        <c:axId val="0"/>
      </c:bar3DChart>
      <c:catAx>
        <c:axId val="78416512"/>
        <c:scaling>
          <c:orientation val="minMax"/>
        </c:scaling>
        <c:axPos val="b"/>
        <c:tickLblPos val="nextTo"/>
        <c:crossAx val="78643584"/>
        <c:crosses val="autoZero"/>
        <c:auto val="1"/>
        <c:lblAlgn val="ctr"/>
        <c:lblOffset val="100"/>
      </c:catAx>
      <c:valAx>
        <c:axId val="78643584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78416512"/>
        <c:crosses val="autoZero"/>
        <c:crossBetween val="between"/>
      </c:valAx>
      <c:spPr>
        <a:gradFill flip="none" rotWithShape="1">
          <a:gsLst>
            <a:gs pos="0">
              <a:srgbClr val="DDEBCF">
                <a:alpha val="80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Не пробовал</c:v>
                </c:pt>
                <c:pt idx="1">
                  <c:v>В компании</c:v>
                </c:pt>
                <c:pt idx="2">
                  <c:v>Ради прикола</c:v>
                </c:pt>
                <c:pt idx="3">
                  <c:v>От нечего делать</c:v>
                </c:pt>
                <c:pt idx="4">
                  <c:v>По собственному желанию</c:v>
                </c:pt>
                <c:pt idx="5">
                  <c:v>Нравится</c:v>
                </c:pt>
                <c:pt idx="6">
                  <c:v>Втянулся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 formatCode="0.0%">
                  <c:v>0.94899999999999995</c:v>
                </c:pt>
                <c:pt idx="1">
                  <c:v>6.2000000000000059E-3</c:v>
                </c:pt>
                <c:pt idx="2" formatCode="0%">
                  <c:v>1.0000000000000005E-2</c:v>
                </c:pt>
                <c:pt idx="3" formatCode="0%">
                  <c:v>1.0000000000000005E-2</c:v>
                </c:pt>
                <c:pt idx="4" formatCode="0.0%">
                  <c:v>1.2999999999999998E-2</c:v>
                </c:pt>
                <c:pt idx="5" formatCode="0%">
                  <c:v>1.0000000000000005E-2</c:v>
                </c:pt>
                <c:pt idx="6" formatCode="0%">
                  <c:v>1.0000000000000005E-2</c:v>
                </c:pt>
              </c:numCache>
            </c:numRef>
          </c:val>
        </c:ser>
        <c:shape val="cylinder"/>
        <c:axId val="78706176"/>
        <c:axId val="78707712"/>
        <c:axId val="0"/>
      </c:bar3DChart>
      <c:catAx>
        <c:axId val="78706176"/>
        <c:scaling>
          <c:orientation val="minMax"/>
        </c:scaling>
        <c:axPos val="l"/>
        <c:tickLblPos val="nextTo"/>
        <c:crossAx val="78707712"/>
        <c:crosses val="autoZero"/>
        <c:auto val="1"/>
        <c:lblAlgn val="ctr"/>
        <c:lblOffset val="100"/>
      </c:catAx>
      <c:valAx>
        <c:axId val="78707712"/>
        <c:scaling>
          <c:orientation val="minMax"/>
        </c:scaling>
        <c:axPos val="b"/>
        <c:majorGridlines/>
        <c:numFmt formatCode="0.0%" sourceLinked="1"/>
        <c:tickLblPos val="nextTo"/>
        <c:crossAx val="78706176"/>
        <c:crosses val="autoZero"/>
        <c:crossBetween val="between"/>
      </c:valAx>
      <c:sp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891975308641994"/>
          <c:y val="0.14948686058635496"/>
          <c:w val="0.84104938271604934"/>
          <c:h val="0.813267585263069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CatName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Не пробовал</c:v>
                </c:pt>
                <c:pt idx="1">
                  <c:v>17 лет</c:v>
                </c:pt>
                <c:pt idx="2">
                  <c:v>15-16 лет</c:v>
                </c:pt>
                <c:pt idx="3">
                  <c:v>13-14 лет</c:v>
                </c:pt>
                <c:pt idx="4">
                  <c:v>11-12 лет</c:v>
                </c:pt>
                <c:pt idx="5">
                  <c:v>10 лет и раньше</c:v>
                </c:pt>
                <c:pt idx="6">
                  <c:v>Пробовал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%">
                  <c:v>0.73600000000000043</c:v>
                </c:pt>
                <c:pt idx="1">
                  <c:v>0</c:v>
                </c:pt>
                <c:pt idx="2" formatCode="0.0%">
                  <c:v>3.7999999999999999E-2</c:v>
                </c:pt>
                <c:pt idx="3" formatCode="0.0%">
                  <c:v>9.7000000000000003E-2</c:v>
                </c:pt>
                <c:pt idx="4" formatCode="0.0%">
                  <c:v>4.3999999999999997E-2</c:v>
                </c:pt>
                <c:pt idx="5">
                  <c:v>0.05</c:v>
                </c:pt>
                <c:pt idx="6" formatCode="0.0%">
                  <c:v>3.500000000000001E-2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gradFill flip="none" rotWithShape="1">
      <a:gsLst>
        <a:gs pos="0">
          <a:srgbClr val="000000"/>
        </a:gs>
        <a:gs pos="39999">
          <a:srgbClr val="0A128C"/>
        </a:gs>
        <a:gs pos="70000">
          <a:srgbClr val="181CC7"/>
        </a:gs>
        <a:gs pos="88000">
          <a:srgbClr val="7005D4"/>
        </a:gs>
        <a:gs pos="100000">
          <a:srgbClr val="8C3D91"/>
        </a:gs>
      </a:gsLst>
      <a:path path="circle">
        <a:fillToRect l="100000" t="100000"/>
      </a:path>
      <a:tileRect r="-100000" b="-10000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9228520063427316"/>
          <c:y val="0.21972362566817275"/>
          <c:w val="0.39484377727871545"/>
          <c:h val="0.703579326653797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Не употребляю</c:v>
                </c:pt>
                <c:pt idx="1">
                  <c:v>Пиво</c:v>
                </c:pt>
                <c:pt idx="2">
                  <c:v>Слабоалкогольные напитки</c:v>
                </c:pt>
                <c:pt idx="3">
                  <c:v>Шампанское</c:v>
                </c:pt>
                <c:pt idx="4">
                  <c:v>Водка, спирт</c:v>
                </c:pt>
                <c:pt idx="5">
                  <c:v>Вино</c:v>
                </c:pt>
                <c:pt idx="6">
                  <c:v>Коньяк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0.79600000000000004</c:v>
                </c:pt>
                <c:pt idx="1">
                  <c:v>5.7000000000000023E-2</c:v>
                </c:pt>
                <c:pt idx="2">
                  <c:v>2.1999999999999999E-2</c:v>
                </c:pt>
                <c:pt idx="3">
                  <c:v>7.9000000000000056E-2</c:v>
                </c:pt>
                <c:pt idx="4">
                  <c:v>6.0000000000000036E-3</c:v>
                </c:pt>
                <c:pt idx="5">
                  <c:v>3.7999999999999999E-2</c:v>
                </c:pt>
                <c:pt idx="6">
                  <c:v>3.0000000000000018E-3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Не употребляю</c:v>
                </c:pt>
                <c:pt idx="1">
                  <c:v>Праздники, семейные торжества</c:v>
                </c:pt>
                <c:pt idx="2">
                  <c:v>С друзьями по праздникам</c:v>
                </c:pt>
                <c:pt idx="3">
                  <c:v>для смелости</c:v>
                </c:pt>
                <c:pt idx="4">
                  <c:v>за компанию</c:v>
                </c:pt>
                <c:pt idx="5">
                  <c:v>из-за неприяятностей</c:v>
                </c:pt>
                <c:pt idx="6">
                  <c:v>от нечего делать</c:v>
                </c:pt>
                <c:pt idx="7">
                  <c:v>хочется</c:v>
                </c:pt>
                <c:pt idx="8">
                  <c:v>чтобы забыться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0.79600000000000004</c:v>
                </c:pt>
                <c:pt idx="1">
                  <c:v>7.9000000000000056E-2</c:v>
                </c:pt>
                <c:pt idx="2">
                  <c:v>1.6000000000000014E-2</c:v>
                </c:pt>
                <c:pt idx="3" formatCode="0%">
                  <c:v>0</c:v>
                </c:pt>
                <c:pt idx="4">
                  <c:v>1.6000000000000014E-2</c:v>
                </c:pt>
                <c:pt idx="5">
                  <c:v>3.7999999999999999E-2</c:v>
                </c:pt>
                <c:pt idx="6">
                  <c:v>3.1000000000000017E-2</c:v>
                </c:pt>
                <c:pt idx="7">
                  <c:v>2.5000000000000001E-2</c:v>
                </c:pt>
                <c:pt idx="8" formatCode="0%">
                  <c:v>0</c:v>
                </c:pt>
              </c:numCache>
            </c:numRef>
          </c:val>
        </c:ser>
        <c:shape val="cylinder"/>
        <c:axId val="79118720"/>
        <c:axId val="79120256"/>
        <c:axId val="0"/>
      </c:bar3DChart>
      <c:catAx>
        <c:axId val="79118720"/>
        <c:scaling>
          <c:orientation val="minMax"/>
        </c:scaling>
        <c:axPos val="l"/>
        <c:tickLblPos val="nextTo"/>
        <c:crossAx val="79120256"/>
        <c:crosses val="autoZero"/>
        <c:auto val="1"/>
        <c:lblAlgn val="ctr"/>
        <c:lblOffset val="100"/>
      </c:catAx>
      <c:valAx>
        <c:axId val="79120256"/>
        <c:scaling>
          <c:orientation val="minMax"/>
        </c:scaling>
        <c:delete val="1"/>
        <c:axPos val="b"/>
        <c:majorGridlines/>
        <c:numFmt formatCode="0.0%" sourceLinked="1"/>
        <c:tickLblPos val="none"/>
        <c:crossAx val="79118720"/>
        <c:crosses val="autoZero"/>
        <c:crossBetween val="between"/>
      </c:valAx>
    </c:plotArea>
    <c:plotVisOnly val="1"/>
  </c:chart>
  <c:spPr>
    <a:solidFill>
      <a:schemeClr val="tx1">
        <a:lumMod val="65000"/>
        <a:lumOff val="35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3F5D-06A1-498B-962B-9294191765E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A911-8AD4-4E2B-92D1-7B583E145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848872" cy="4248471"/>
          </a:xfrm>
        </p:spPr>
        <p:txBody>
          <a:bodyPr>
            <a:normAutofit/>
          </a:bodyPr>
          <a:lstStyle/>
          <a:p>
            <a:r>
              <a:rPr lang="ru-RU" dirty="0" smtClean="0"/>
              <a:t>Мониторинг</a:t>
            </a:r>
            <a:br>
              <a:rPr lang="ru-RU" dirty="0" smtClean="0"/>
            </a:br>
            <a:r>
              <a:rPr lang="ru-RU" dirty="0" smtClean="0"/>
              <a:t> вредных привычек</a:t>
            </a:r>
            <a:br>
              <a:rPr lang="ru-RU" dirty="0" smtClean="0"/>
            </a:br>
            <a:r>
              <a:rPr lang="ru-RU" dirty="0" smtClean="0"/>
              <a:t>среди подростков </a:t>
            </a:r>
            <a:br>
              <a:rPr lang="ru-RU" dirty="0" smtClean="0"/>
            </a:br>
            <a:r>
              <a:rPr lang="ru-RU" dirty="0" smtClean="0"/>
              <a:t>4</a:t>
            </a:r>
            <a:r>
              <a:rPr lang="en-US" dirty="0" smtClean="0"/>
              <a:t>-11 </a:t>
            </a:r>
            <a:r>
              <a:rPr lang="ru-RU" dirty="0" smtClean="0"/>
              <a:t>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5373216"/>
            <a:ext cx="5032648" cy="1176536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МБОУ СОШ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пос.Видяево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2013-2014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уч.г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Повод  употребления алкоголя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Частота употребления алкоголя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Количество и пол опрашиваемых</a:t>
            </a:r>
            <a:br>
              <a:rPr lang="ru-RU" sz="2400" dirty="0" smtClean="0"/>
            </a:br>
            <a:r>
              <a:rPr lang="ru-RU" sz="2400" dirty="0" smtClean="0"/>
              <a:t>318 чел.</a:t>
            </a:r>
            <a:br>
              <a:rPr lang="ru-RU" sz="2400" dirty="0" smtClean="0"/>
            </a:br>
            <a:r>
              <a:rPr lang="ru-RU" sz="2400" dirty="0" smtClean="0"/>
              <a:t>4-11 классы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Информированность о вреде курения (в процентах)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Первая проба курения </a:t>
            </a:r>
            <a:br>
              <a:rPr lang="ru-RU" dirty="0" smtClean="0"/>
            </a:br>
            <a:r>
              <a:rPr lang="ru-RU" sz="4000" dirty="0" smtClean="0"/>
              <a:t>(в процентах)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Причина первой пробы табака</a:t>
            </a:r>
            <a:br>
              <a:rPr lang="ru-RU" dirty="0" smtClean="0"/>
            </a:br>
            <a:r>
              <a:rPr lang="ru-RU" sz="4000" dirty="0" smtClean="0"/>
              <a:t>(в процентах)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Возраст первой пробы токсических  и наркотических средств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Причина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Возраст первой пробы алкоголя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алкогольные напитки чаще всего употребляются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пекс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  <a:fontScheme name="Апекс">
    <a:majorFont>
      <a:latin typeface="Lucida Sans"/>
      <a:ea typeface=""/>
      <a:cs typeface=""/>
      <a:font script="Grek" typeface="Arial"/>
      <a:font script="Cyrl" typeface="Arial"/>
      <a:font script="Jpan" typeface="HG丸ｺﾞｼｯｸM-PRO"/>
      <a:font script="Hang" typeface="휴먼옛체"/>
      <a:font script="Hans" typeface="黑体"/>
      <a:font script="Hant" typeface="微軟正黑體"/>
      <a:font script="Arab" typeface="Tahoma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明朝B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Апекс">
    <a:fillStyleLst>
      <a:solidFill>
        <a:schemeClr val="phClr"/>
      </a:solidFill>
      <a:gradFill rotWithShape="1">
        <a:gsLst>
          <a:gs pos="20000">
            <a:schemeClr val="phClr">
              <a:tint val="9000"/>
            </a:schemeClr>
          </a:gs>
          <a:gs pos="100000">
            <a:schemeClr val="phClr">
              <a:tint val="70000"/>
              <a:satMod val="100000"/>
            </a:schemeClr>
          </a:gs>
        </a:gsLst>
        <a:path path="circle">
          <a:fillToRect l="-15000" t="-15000" r="115000" b="115000"/>
        </a:path>
      </a:gradFill>
      <a:gradFill rotWithShape="1">
        <a:gsLst>
          <a:gs pos="0">
            <a:schemeClr val="phClr">
              <a:shade val="60000"/>
            </a:schemeClr>
          </a:gs>
          <a:gs pos="33000">
            <a:schemeClr val="phClr">
              <a:tint val="86500"/>
            </a:schemeClr>
          </a:gs>
          <a:gs pos="46750">
            <a:schemeClr val="phClr">
              <a:tint val="71000"/>
              <a:satMod val="112000"/>
            </a:schemeClr>
          </a:gs>
          <a:gs pos="53000">
            <a:schemeClr val="phClr">
              <a:tint val="71000"/>
              <a:satMod val="112000"/>
            </a:schemeClr>
          </a:gs>
          <a:gs pos="68000">
            <a:schemeClr val="phClr">
              <a:tint val="86000"/>
            </a:schemeClr>
          </a:gs>
          <a:gs pos="100000">
            <a:schemeClr val="phClr">
              <a:shade val="60000"/>
            </a:schemeClr>
          </a:gs>
        </a:gsLst>
        <a:lin ang="8350000" scaled="1"/>
      </a:gradFill>
    </a:fillStyleLst>
    <a:lnStyleLst>
      <a:ln w="9525" cap="flat" cmpd="sng" algn="ctr">
        <a:solidFill>
          <a:schemeClr val="phClr">
            <a:shade val="48000"/>
            <a:satMod val="11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130000" dist="101600" dir="2700000" algn="tl" rotWithShape="0">
            <a:srgbClr val="000000">
              <a:alpha val="350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0000"/>
              <a:satMod val="180000"/>
            </a:schemeClr>
          </a:gs>
          <a:gs pos="100000">
            <a:schemeClr val="phClr">
              <a:shade val="45000"/>
              <a:satMod val="120000"/>
            </a:schemeClr>
          </a:gs>
        </a:gsLst>
        <a:path path="circle">
          <a:fillToRect r="100000" b="100000"/>
        </a:path>
      </a:gradFill>
      <a:blipFill>
        <a:blip xmlns:r="http://schemas.openxmlformats.org/officeDocument/2006/relationships" r:embed="rId1">
          <a:duotone>
            <a:schemeClr val="phClr">
              <a:shade val="3000"/>
              <a:satMod val="110000"/>
            </a:schemeClr>
            <a:schemeClr val="phClr">
              <a:tint val="60000"/>
              <a:satMod val="425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381</TotalTime>
  <Words>68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Мониторинг  вредных привычек среди подростков  4-11 классов</vt:lpstr>
      <vt:lpstr>Количество и пол опрашиваемых 318 чел. 4-11 классы</vt:lpstr>
      <vt:lpstr>Информированность о вреде курения (в процентах)</vt:lpstr>
      <vt:lpstr>Первая проба курения  (в процентах)</vt:lpstr>
      <vt:lpstr>Причина первой пробы табака (в процентах)</vt:lpstr>
      <vt:lpstr>Возраст первой пробы токсических  и наркотических средств</vt:lpstr>
      <vt:lpstr>Причина употребления психоактивных веществ</vt:lpstr>
      <vt:lpstr>Возраст первой пробы алкоголя</vt:lpstr>
      <vt:lpstr>Какие алкогольные напитки чаще всего употребляются</vt:lpstr>
      <vt:lpstr>Повод  употребления алкоголя</vt:lpstr>
      <vt:lpstr>Частота употребления алкоголя</vt:lpstr>
    </vt:vector>
  </TitlesOfParts>
  <Company>МБОУ СОШ ЗАТО Видяево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 вредных привычек среди подростков  4-11 классов</dc:title>
  <dc:creator>Психолог</dc:creator>
  <cp:lastModifiedBy>Тюрина Елена Геннадьевна</cp:lastModifiedBy>
  <cp:revision>50</cp:revision>
  <dcterms:created xsi:type="dcterms:W3CDTF">2013-11-26T09:24:20Z</dcterms:created>
  <dcterms:modified xsi:type="dcterms:W3CDTF">2013-12-24T06:28:13Z</dcterms:modified>
</cp:coreProperties>
</file>